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6" autoAdjust="0"/>
    <p:restoredTop sz="94660"/>
  </p:normalViewPr>
  <p:slideViewPr>
    <p:cSldViewPr snapToGrid="0">
      <p:cViewPr varScale="1">
        <p:scale>
          <a:sx n="86" d="100"/>
          <a:sy n="86" d="100"/>
        </p:scale>
        <p:origin x="76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A7D0B0-09AE-79A3-B8E8-575E1A5E6C3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DC58293-6945-E2AF-45BF-744D72D30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0604F6A-73C7-3CE6-D92D-4AC5FCE453AA}"/>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5" name="Alt Bilgi Yer Tutucusu 4">
            <a:extLst>
              <a:ext uri="{FF2B5EF4-FFF2-40B4-BE49-F238E27FC236}">
                <a16:creationId xmlns:a16="http://schemas.microsoft.com/office/drawing/2014/main" id="{E0B797A0-5054-1966-A5A4-F11A925CB7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0D9D7B-E241-04E0-7FC6-AA3E2CA6660A}"/>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189371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F30497-A24A-95CC-E0B3-A25E63D8F32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38A462B-30CB-C0B6-160A-BFCCCCF771D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31B2F8C-9CD0-DAA8-84BD-1BB6E87CF2F9}"/>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5" name="Alt Bilgi Yer Tutucusu 4">
            <a:extLst>
              <a:ext uri="{FF2B5EF4-FFF2-40B4-BE49-F238E27FC236}">
                <a16:creationId xmlns:a16="http://schemas.microsoft.com/office/drawing/2014/main" id="{BEB25A8E-D6E5-5F87-42C1-5114560E78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1CE5FF2-DDB7-0C9B-A465-C432654BBB70}"/>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313788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CAF0E1C-FD74-C9BD-F245-CFF2A0B3B54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ADA4ADB-D874-0E1F-2820-E6BE78C4138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BA664B2-1798-BED1-C80B-742771EBF005}"/>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5" name="Alt Bilgi Yer Tutucusu 4">
            <a:extLst>
              <a:ext uri="{FF2B5EF4-FFF2-40B4-BE49-F238E27FC236}">
                <a16:creationId xmlns:a16="http://schemas.microsoft.com/office/drawing/2014/main" id="{DF21EA6C-F012-7E89-0996-D8F4B2A673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B935D1-1360-CB6E-E954-570D7645CC55}"/>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385090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E8C32A-0CF6-E737-C98D-2C3040BFE0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18B82E4-AA32-F85E-5736-5FD2E424FDD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E9A144-E673-8AF1-3836-B3122AACA6F8}"/>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5" name="Alt Bilgi Yer Tutucusu 4">
            <a:extLst>
              <a:ext uri="{FF2B5EF4-FFF2-40B4-BE49-F238E27FC236}">
                <a16:creationId xmlns:a16="http://schemas.microsoft.com/office/drawing/2014/main" id="{97DF5ED1-F8B2-A6AA-D6DE-C336573EED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C3F6770-DE57-9317-EBF8-184435A317BE}"/>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261771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7EDD18-418A-F904-2EE6-1A89444A192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DC00634-3AEF-594E-480D-7320750AFE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22D4D2B-53F5-D2B2-2AD7-B4124EAE32DE}"/>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5" name="Alt Bilgi Yer Tutucusu 4">
            <a:extLst>
              <a:ext uri="{FF2B5EF4-FFF2-40B4-BE49-F238E27FC236}">
                <a16:creationId xmlns:a16="http://schemas.microsoft.com/office/drawing/2014/main" id="{28866DEF-B76C-9DD8-AD2B-8F75D28B041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3C7FE3E-1A14-970D-102E-5EF896178E30}"/>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380326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FACFF2-0296-46CD-B63C-4DD6DC127BD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41609AD-5090-F21C-EFE0-D9633B2322E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A5B6613-94CF-1841-1CFA-9FBC125ECFD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9B5A743-5175-3FC1-3E75-DCE2AE21BB9D}"/>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6" name="Alt Bilgi Yer Tutucusu 5">
            <a:extLst>
              <a:ext uri="{FF2B5EF4-FFF2-40B4-BE49-F238E27FC236}">
                <a16:creationId xmlns:a16="http://schemas.microsoft.com/office/drawing/2014/main" id="{E6666D27-4BCC-35F8-FE20-D1F44DFE7E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612EADA-5017-8775-2796-3C0AC27B2496}"/>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385365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9747B5-AB82-FB66-053E-5C62530B658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12CEBA7-D3C9-1193-A204-6AB588CB6C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22EF078-2326-8626-2670-584562691DF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3D93EA1-E219-AF61-5572-F4FC87205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6B1536D-1F12-E1BE-BA05-05A3169FC72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8AA883A-2505-3BE7-AF78-AEC0C04E099B}"/>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8" name="Alt Bilgi Yer Tutucusu 7">
            <a:extLst>
              <a:ext uri="{FF2B5EF4-FFF2-40B4-BE49-F238E27FC236}">
                <a16:creationId xmlns:a16="http://schemas.microsoft.com/office/drawing/2014/main" id="{46F2753A-5AD2-EC26-B9A7-3B5387D0457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14336B2-ED8F-D69B-8879-F49C0D86D913}"/>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172293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8E42F6-FC09-D80E-DEB6-23489C214D4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23F6D6A-1747-BA99-A781-8C26C215668B}"/>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4" name="Alt Bilgi Yer Tutucusu 3">
            <a:extLst>
              <a:ext uri="{FF2B5EF4-FFF2-40B4-BE49-F238E27FC236}">
                <a16:creationId xmlns:a16="http://schemas.microsoft.com/office/drawing/2014/main" id="{ABD349F4-6759-BC2E-5E08-79A0C3D96E2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C4024ED-4950-C5BB-C721-8139AB66478C}"/>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266907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487CBA1-81E3-BAA5-84C5-FADB1EA24540}"/>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3" name="Alt Bilgi Yer Tutucusu 2">
            <a:extLst>
              <a:ext uri="{FF2B5EF4-FFF2-40B4-BE49-F238E27FC236}">
                <a16:creationId xmlns:a16="http://schemas.microsoft.com/office/drawing/2014/main" id="{1904C8D0-23F4-5794-8315-BFADEB7BC7B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DFB0504-DABD-1965-B4E4-439AB5301AB7}"/>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32643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591559-F90F-B10D-3043-CB560C629D8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9767875-7CFE-91AD-9942-EC98782379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3FC5EE8-F4AE-90C2-528B-E7A8568A5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52EF4A2-FB73-6EB5-8076-87A162847C85}"/>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6" name="Alt Bilgi Yer Tutucusu 5">
            <a:extLst>
              <a:ext uri="{FF2B5EF4-FFF2-40B4-BE49-F238E27FC236}">
                <a16:creationId xmlns:a16="http://schemas.microsoft.com/office/drawing/2014/main" id="{5EF08A13-EF92-5303-136C-BEF4A3200E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65DF95A-5DB6-32D5-6689-797264277A45}"/>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52606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F09343-7C21-E966-7C8E-ADD41A7845A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E7BAAB8-F147-DA8C-366C-7C0DB5D33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7ADBA65-3FAB-EAFF-6C4C-0FC3CD4F6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2975702-11AC-F4A2-0D40-D2815DB678BD}"/>
              </a:ext>
            </a:extLst>
          </p:cNvPr>
          <p:cNvSpPr>
            <a:spLocks noGrp="1"/>
          </p:cNvSpPr>
          <p:nvPr>
            <p:ph type="dt" sz="half" idx="10"/>
          </p:nvPr>
        </p:nvSpPr>
        <p:spPr/>
        <p:txBody>
          <a:bodyPr/>
          <a:lstStyle/>
          <a:p>
            <a:fld id="{0996F563-EE2B-40DD-840C-8F2D38362684}" type="datetimeFigureOut">
              <a:rPr lang="tr-TR" smtClean="0"/>
              <a:t>11.02.2024</a:t>
            </a:fld>
            <a:endParaRPr lang="tr-TR"/>
          </a:p>
        </p:txBody>
      </p:sp>
      <p:sp>
        <p:nvSpPr>
          <p:cNvPr id="6" name="Alt Bilgi Yer Tutucusu 5">
            <a:extLst>
              <a:ext uri="{FF2B5EF4-FFF2-40B4-BE49-F238E27FC236}">
                <a16:creationId xmlns:a16="http://schemas.microsoft.com/office/drawing/2014/main" id="{266026BF-181C-847B-8ED7-FCFECD701D7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115E257-6390-5475-927E-D6DDEF92C67F}"/>
              </a:ext>
            </a:extLst>
          </p:cNvPr>
          <p:cNvSpPr>
            <a:spLocks noGrp="1"/>
          </p:cNvSpPr>
          <p:nvPr>
            <p:ph type="sldNum" sz="quarter" idx="12"/>
          </p:nvPr>
        </p:nvSpPr>
        <p:spPr/>
        <p:txBody>
          <a:bodyPr/>
          <a:lstStyle/>
          <a:p>
            <a:fld id="{6A11FEA7-ADF4-401C-A0A2-5AA304BABFEB}" type="slidenum">
              <a:rPr lang="tr-TR" smtClean="0"/>
              <a:t>‹#›</a:t>
            </a:fld>
            <a:endParaRPr lang="tr-TR"/>
          </a:p>
        </p:txBody>
      </p:sp>
    </p:spTree>
    <p:extLst>
      <p:ext uri="{BB962C8B-B14F-4D97-AF65-F5344CB8AC3E}">
        <p14:creationId xmlns:p14="http://schemas.microsoft.com/office/powerpoint/2010/main" val="370246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FF8FB7F-9C4D-6AAD-53E2-9A4F7C9F6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86C633-72ED-74D6-55F8-1BE93B855D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40565A-6C15-63D3-7E70-01B10F1775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6F563-EE2B-40DD-840C-8F2D38362684}" type="datetimeFigureOut">
              <a:rPr lang="tr-TR" smtClean="0"/>
              <a:t>11.02.2024</a:t>
            </a:fld>
            <a:endParaRPr lang="tr-TR"/>
          </a:p>
        </p:txBody>
      </p:sp>
      <p:sp>
        <p:nvSpPr>
          <p:cNvPr id="5" name="Alt Bilgi Yer Tutucusu 4">
            <a:extLst>
              <a:ext uri="{FF2B5EF4-FFF2-40B4-BE49-F238E27FC236}">
                <a16:creationId xmlns:a16="http://schemas.microsoft.com/office/drawing/2014/main" id="{8B4E735F-BC5E-B606-1E16-A9D0C8B338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2C9B7FD-CA4B-741E-684E-81453C965F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1FEA7-ADF4-401C-A0A2-5AA304BABFEB}" type="slidenum">
              <a:rPr lang="tr-TR" smtClean="0"/>
              <a:t>‹#›</a:t>
            </a:fld>
            <a:endParaRPr lang="tr-TR"/>
          </a:p>
        </p:txBody>
      </p:sp>
    </p:spTree>
    <p:extLst>
      <p:ext uri="{BB962C8B-B14F-4D97-AF65-F5344CB8AC3E}">
        <p14:creationId xmlns:p14="http://schemas.microsoft.com/office/powerpoint/2010/main" val="83780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a:extLst>
              <a:ext uri="{FF2B5EF4-FFF2-40B4-BE49-F238E27FC236}">
                <a16:creationId xmlns:a16="http://schemas.microsoft.com/office/drawing/2014/main" id="{6FD8FB95-D751-1A09-DC5C-2EC3B6A0A2D2}"/>
              </a:ext>
            </a:extLst>
          </p:cNvPr>
          <p:cNvSpPr txBox="1"/>
          <p:nvPr/>
        </p:nvSpPr>
        <p:spPr>
          <a:xfrm>
            <a:off x="791736" y="3334215"/>
            <a:ext cx="11195825" cy="923330"/>
          </a:xfrm>
          <a:prstGeom prst="rect">
            <a:avLst/>
          </a:prstGeom>
          <a:noFill/>
        </p:spPr>
        <p:txBody>
          <a:bodyPr wrap="square" rtlCol="0">
            <a:spAutoFit/>
          </a:bodyPr>
          <a:lstStyle/>
          <a:p>
            <a:r>
              <a:rPr lang="tr-TR" sz="5400" dirty="0">
                <a:solidFill>
                  <a:srgbClr val="FF0000"/>
                </a:solidFill>
              </a:rPr>
              <a:t>PROBLEM ÇÖZME BECERİSİ KAZANMA</a:t>
            </a:r>
          </a:p>
        </p:txBody>
      </p:sp>
    </p:spTree>
    <p:extLst>
      <p:ext uri="{BB962C8B-B14F-4D97-AF65-F5344CB8AC3E}">
        <p14:creationId xmlns:p14="http://schemas.microsoft.com/office/powerpoint/2010/main" val="895619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C5D4838-6A66-3F5C-6294-30CAE82FC815}"/>
              </a:ext>
            </a:extLst>
          </p:cNvPr>
          <p:cNvSpPr txBox="1"/>
          <p:nvPr/>
        </p:nvSpPr>
        <p:spPr>
          <a:xfrm>
            <a:off x="635294" y="573629"/>
            <a:ext cx="11556706" cy="5539978"/>
          </a:xfrm>
          <a:prstGeom prst="rect">
            <a:avLst/>
          </a:prstGeom>
          <a:noFill/>
        </p:spPr>
        <p:txBody>
          <a:bodyPr wrap="square">
            <a:spAutoFit/>
          </a:bodyPr>
          <a:lstStyle/>
          <a:p>
            <a:r>
              <a:rPr lang="tr-TR" sz="3600" b="1" dirty="0">
                <a:solidFill>
                  <a:srgbClr val="FF0000"/>
                </a:solidFill>
              </a:rPr>
              <a:t>ALGORİTMA NEDİR? </a:t>
            </a:r>
          </a:p>
          <a:p>
            <a:endParaRPr lang="tr-TR" dirty="0"/>
          </a:p>
          <a:p>
            <a:pPr>
              <a:lnSpc>
                <a:spcPct val="200000"/>
              </a:lnSpc>
            </a:pPr>
            <a:r>
              <a:rPr lang="tr-TR" dirty="0"/>
              <a:t>    Bir problemi çözmek ya da belirli bir amaca ulaşmak, bir işi gerçekleştirmek için tasarladığımız yola algoritma denir. </a:t>
            </a:r>
            <a:r>
              <a:rPr lang="tr-TR" b="1" dirty="0">
                <a:solidFill>
                  <a:srgbClr val="002060"/>
                </a:solidFill>
              </a:rPr>
              <a:t>Algoritma</a:t>
            </a:r>
            <a:r>
              <a:rPr lang="tr-TR" b="1" dirty="0">
                <a:solidFill>
                  <a:srgbClr val="FF0000"/>
                </a:solidFill>
              </a:rPr>
              <a:t> bir problemin çözümünün adım adım ifade eden plandır</a:t>
            </a:r>
            <a:r>
              <a:rPr lang="tr-TR" dirty="0"/>
              <a:t>.  Algoritma yardımıyla bir işi adım adım gerçekleştirebiliriz. Aslında algoritmalar yaşamımızın bir parçasıdır. Pek çok işimizi farkında olalım ya da olmayalım algoritma yardımıyla yaparız. Bu işlerin tümünde, algoritmalardaki gibi belirli bir sıra bulunur.  Algoritma </a:t>
            </a:r>
          </a:p>
          <a:p>
            <a:pPr>
              <a:lnSpc>
                <a:spcPct val="200000"/>
              </a:lnSpc>
            </a:pPr>
            <a:r>
              <a:rPr lang="tr-TR" sz="2400" b="1" dirty="0">
                <a:solidFill>
                  <a:srgbClr val="FF0000"/>
                </a:solidFill>
              </a:rPr>
              <a:t>Günlük algoritma örnekleri;</a:t>
            </a:r>
          </a:p>
          <a:p>
            <a:pPr>
              <a:lnSpc>
                <a:spcPct val="200000"/>
              </a:lnSpc>
            </a:pPr>
            <a:r>
              <a:rPr lang="tr-TR" dirty="0"/>
              <a:t>Diş fırçalama adımlarının sıralanması, Okula hazırlık adımlarının sıralanması, çay demleme adımlarının sıralanması….</a:t>
            </a:r>
          </a:p>
          <a:p>
            <a:pPr>
              <a:lnSpc>
                <a:spcPct val="200000"/>
              </a:lnSpc>
            </a:pPr>
            <a:endParaRPr lang="tr-TR" dirty="0"/>
          </a:p>
          <a:p>
            <a:pPr>
              <a:lnSpc>
                <a:spcPct val="200000"/>
              </a:lnSpc>
            </a:pPr>
            <a:endParaRPr lang="tr-TR" dirty="0"/>
          </a:p>
        </p:txBody>
      </p:sp>
    </p:spTree>
    <p:extLst>
      <p:ext uri="{BB962C8B-B14F-4D97-AF65-F5344CB8AC3E}">
        <p14:creationId xmlns:p14="http://schemas.microsoft.com/office/powerpoint/2010/main" val="185057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77E0D4DB-6E39-6A37-4221-B256454CA1EC}"/>
              </a:ext>
            </a:extLst>
          </p:cNvPr>
          <p:cNvSpPr txBox="1"/>
          <p:nvPr/>
        </p:nvSpPr>
        <p:spPr>
          <a:xfrm>
            <a:off x="324735" y="256448"/>
            <a:ext cx="11113681" cy="3892732"/>
          </a:xfrm>
          <a:prstGeom prst="rect">
            <a:avLst/>
          </a:prstGeom>
          <a:noFill/>
        </p:spPr>
        <p:txBody>
          <a:bodyPr wrap="square">
            <a:spAutoFit/>
          </a:bodyPr>
          <a:lstStyle/>
          <a:p>
            <a:pPr>
              <a:lnSpc>
                <a:spcPct val="200000"/>
              </a:lnSpc>
            </a:pPr>
            <a:r>
              <a:rPr lang="tr-TR" dirty="0">
                <a:solidFill>
                  <a:srgbClr val="FF0000"/>
                </a:solidFill>
              </a:rPr>
              <a:t>Örnek Algoritma: </a:t>
            </a:r>
            <a:r>
              <a:rPr lang="tr-TR" dirty="0"/>
              <a:t>Ayran yapma algoritması </a:t>
            </a:r>
          </a:p>
          <a:p>
            <a:pPr>
              <a:lnSpc>
                <a:spcPct val="200000"/>
              </a:lnSpc>
            </a:pPr>
            <a:r>
              <a:rPr lang="tr-TR" dirty="0"/>
              <a:t>Adım 1: Başla </a:t>
            </a:r>
          </a:p>
          <a:p>
            <a:pPr>
              <a:lnSpc>
                <a:spcPct val="200000"/>
              </a:lnSpc>
            </a:pPr>
            <a:r>
              <a:rPr lang="tr-TR" dirty="0"/>
              <a:t>Adım 2: Yoğurdu kaba koy. </a:t>
            </a:r>
          </a:p>
          <a:p>
            <a:pPr>
              <a:lnSpc>
                <a:spcPct val="200000"/>
              </a:lnSpc>
            </a:pPr>
            <a:r>
              <a:rPr lang="tr-TR" dirty="0"/>
              <a:t>Adım 3: Su ekle. </a:t>
            </a:r>
          </a:p>
          <a:p>
            <a:pPr>
              <a:lnSpc>
                <a:spcPct val="200000"/>
              </a:lnSpc>
            </a:pPr>
            <a:r>
              <a:rPr lang="tr-TR" dirty="0"/>
              <a:t>Adım 4: Yoğurt ve suyu çırp. </a:t>
            </a:r>
          </a:p>
          <a:p>
            <a:pPr>
              <a:lnSpc>
                <a:spcPct val="200000"/>
              </a:lnSpc>
            </a:pPr>
            <a:r>
              <a:rPr lang="tr-TR" dirty="0"/>
              <a:t>Adım 5: Bardağa doldur. </a:t>
            </a:r>
          </a:p>
          <a:p>
            <a:pPr>
              <a:lnSpc>
                <a:spcPct val="200000"/>
              </a:lnSpc>
            </a:pPr>
            <a:r>
              <a:rPr lang="tr-TR" dirty="0"/>
              <a:t>Adım 6: Bitir.</a:t>
            </a:r>
          </a:p>
        </p:txBody>
      </p:sp>
      <p:sp>
        <p:nvSpPr>
          <p:cNvPr id="5" name="Metin kutusu 4">
            <a:extLst>
              <a:ext uri="{FF2B5EF4-FFF2-40B4-BE49-F238E27FC236}">
                <a16:creationId xmlns:a16="http://schemas.microsoft.com/office/drawing/2014/main" id="{3513D715-1A5C-6218-9477-2D565957A0C8}"/>
              </a:ext>
            </a:extLst>
          </p:cNvPr>
          <p:cNvSpPr txBox="1"/>
          <p:nvPr/>
        </p:nvSpPr>
        <p:spPr>
          <a:xfrm>
            <a:off x="5703776" y="255224"/>
            <a:ext cx="6097772" cy="6186309"/>
          </a:xfrm>
          <a:prstGeom prst="rect">
            <a:avLst/>
          </a:prstGeom>
          <a:noFill/>
        </p:spPr>
        <p:txBody>
          <a:bodyPr wrap="square">
            <a:spAutoFit/>
          </a:bodyPr>
          <a:lstStyle/>
          <a:p>
            <a:pPr algn="l">
              <a:lnSpc>
                <a:spcPct val="200000"/>
              </a:lnSpc>
            </a:pPr>
            <a:r>
              <a:rPr lang="tr-TR" i="0" dirty="0">
                <a:solidFill>
                  <a:srgbClr val="FF0000"/>
                </a:solidFill>
                <a:effectLst/>
                <a:latin typeface="Calibri" pitchFamily="34" charset="0"/>
                <a:cs typeface="Calibri" pitchFamily="34" charset="0"/>
              </a:rPr>
              <a:t>Örnek Algoritma: </a:t>
            </a:r>
            <a:r>
              <a:rPr lang="tr-TR" i="0" dirty="0">
                <a:solidFill>
                  <a:srgbClr val="2C2F34"/>
                </a:solidFill>
                <a:effectLst/>
                <a:latin typeface="Calibri" pitchFamily="34" charset="0"/>
                <a:cs typeface="Calibri" pitchFamily="34" charset="0"/>
              </a:rPr>
              <a:t>Araba Çalıştırma Algoritması</a:t>
            </a:r>
          </a:p>
          <a:p>
            <a:pPr marL="342900" indent="-342900" algn="l">
              <a:lnSpc>
                <a:spcPct val="200000"/>
              </a:lnSpc>
              <a:buFont typeface="+mj-lt"/>
              <a:buAutoNum type="arabicPeriod"/>
            </a:pPr>
            <a:r>
              <a:rPr lang="tr-TR" dirty="0">
                <a:solidFill>
                  <a:srgbClr val="2C2F34"/>
                </a:solidFill>
              </a:rPr>
              <a:t>Başla</a:t>
            </a:r>
          </a:p>
          <a:p>
            <a:pPr marL="342900" indent="-342900" algn="l">
              <a:lnSpc>
                <a:spcPct val="200000"/>
              </a:lnSpc>
              <a:buFont typeface="+mj-lt"/>
              <a:buAutoNum type="arabicPeriod"/>
            </a:pPr>
            <a:r>
              <a:rPr lang="tr-TR" b="0" i="0" dirty="0">
                <a:solidFill>
                  <a:srgbClr val="2C2F34"/>
                </a:solidFill>
                <a:effectLst/>
              </a:rPr>
              <a:t>Arabanın kapısını aç koltuğa otur</a:t>
            </a:r>
          </a:p>
          <a:p>
            <a:pPr marL="342900" indent="-342900" algn="l">
              <a:lnSpc>
                <a:spcPct val="200000"/>
              </a:lnSpc>
              <a:buFont typeface="+mj-lt"/>
              <a:buAutoNum type="arabicPeriod"/>
            </a:pPr>
            <a:r>
              <a:rPr lang="tr-TR" b="0" i="0" dirty="0">
                <a:solidFill>
                  <a:srgbClr val="2C2F34"/>
                </a:solidFill>
                <a:effectLst/>
              </a:rPr>
              <a:t>Kapıyı kapat ve emniyet kemerini tak</a:t>
            </a:r>
          </a:p>
          <a:p>
            <a:pPr marL="342900" indent="-342900" algn="l">
              <a:lnSpc>
                <a:spcPct val="200000"/>
              </a:lnSpc>
              <a:buFont typeface="+mj-lt"/>
              <a:buAutoNum type="arabicPeriod"/>
            </a:pPr>
            <a:r>
              <a:rPr lang="tr-TR" b="0" i="0" dirty="0">
                <a:solidFill>
                  <a:srgbClr val="2C2F34"/>
                </a:solidFill>
                <a:effectLst/>
              </a:rPr>
              <a:t>Emniyet kemerini tak</a:t>
            </a:r>
          </a:p>
          <a:p>
            <a:pPr marL="342900" indent="-342900" algn="l">
              <a:lnSpc>
                <a:spcPct val="200000"/>
              </a:lnSpc>
              <a:buFont typeface="+mj-lt"/>
              <a:buAutoNum type="arabicPeriod"/>
            </a:pPr>
            <a:r>
              <a:rPr lang="tr-TR" dirty="0">
                <a:solidFill>
                  <a:srgbClr val="2C2F34"/>
                </a:solidFill>
              </a:rPr>
              <a:t>Koltuğu ve aynaları kontrol et</a:t>
            </a:r>
          </a:p>
          <a:p>
            <a:pPr marL="342900" indent="-342900" algn="l">
              <a:lnSpc>
                <a:spcPct val="200000"/>
              </a:lnSpc>
              <a:buFont typeface="+mj-lt"/>
              <a:buAutoNum type="arabicPeriod"/>
            </a:pPr>
            <a:r>
              <a:rPr lang="tr-TR" b="0" i="0" dirty="0">
                <a:solidFill>
                  <a:srgbClr val="2C2F34"/>
                </a:solidFill>
                <a:effectLst/>
              </a:rPr>
              <a:t> Kontağı çevir</a:t>
            </a:r>
          </a:p>
          <a:p>
            <a:pPr marL="342900" indent="-342900" algn="l">
              <a:lnSpc>
                <a:spcPct val="200000"/>
              </a:lnSpc>
              <a:buFont typeface="+mj-lt"/>
              <a:buAutoNum type="arabicPeriod"/>
            </a:pPr>
            <a:r>
              <a:rPr lang="tr-TR" dirty="0">
                <a:solidFill>
                  <a:srgbClr val="2C2F34"/>
                </a:solidFill>
              </a:rPr>
              <a:t>El frenini indir</a:t>
            </a:r>
          </a:p>
          <a:p>
            <a:pPr marL="342900" indent="-342900" algn="l">
              <a:lnSpc>
                <a:spcPct val="200000"/>
              </a:lnSpc>
              <a:buFont typeface="+mj-lt"/>
              <a:buAutoNum type="arabicPeriod"/>
            </a:pPr>
            <a:r>
              <a:rPr lang="tr-TR" b="0" i="0" dirty="0">
                <a:solidFill>
                  <a:srgbClr val="2C2F34"/>
                </a:solidFill>
                <a:effectLst/>
              </a:rPr>
              <a:t>Vitese geçir</a:t>
            </a:r>
          </a:p>
          <a:p>
            <a:pPr marL="342900" indent="-342900" algn="l">
              <a:lnSpc>
                <a:spcPct val="200000"/>
              </a:lnSpc>
              <a:buFont typeface="+mj-lt"/>
              <a:buAutoNum type="arabicPeriod"/>
            </a:pPr>
            <a:r>
              <a:rPr lang="tr-TR" dirty="0">
                <a:solidFill>
                  <a:srgbClr val="2C2F34"/>
                </a:solidFill>
              </a:rPr>
              <a:t>Gaza bas</a:t>
            </a:r>
          </a:p>
          <a:p>
            <a:pPr marL="342900" indent="-342900" algn="l">
              <a:lnSpc>
                <a:spcPct val="200000"/>
              </a:lnSpc>
              <a:buFont typeface="+mj-lt"/>
              <a:buAutoNum type="arabicPeriod"/>
            </a:pPr>
            <a:r>
              <a:rPr lang="tr-TR" b="0" i="0" dirty="0">
                <a:solidFill>
                  <a:srgbClr val="2C2F34"/>
                </a:solidFill>
                <a:effectLst/>
              </a:rPr>
              <a:t>Bitir</a:t>
            </a:r>
          </a:p>
        </p:txBody>
      </p:sp>
      <p:cxnSp>
        <p:nvCxnSpPr>
          <p:cNvPr id="4" name="Düz Bağlayıcı 3"/>
          <p:cNvCxnSpPr/>
          <p:nvPr/>
        </p:nvCxnSpPr>
        <p:spPr>
          <a:xfrm>
            <a:off x="5143500" y="0"/>
            <a:ext cx="0" cy="685800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03209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8A2273F-4182-E592-37B0-3AB1CFED89B4}"/>
              </a:ext>
            </a:extLst>
          </p:cNvPr>
          <p:cNvSpPr txBox="1"/>
          <p:nvPr/>
        </p:nvSpPr>
        <p:spPr>
          <a:xfrm>
            <a:off x="816049" y="566678"/>
            <a:ext cx="6097772" cy="4801314"/>
          </a:xfrm>
          <a:prstGeom prst="rect">
            <a:avLst/>
          </a:prstGeom>
          <a:noFill/>
        </p:spPr>
        <p:txBody>
          <a:bodyPr wrap="square">
            <a:spAutoFit/>
          </a:bodyPr>
          <a:lstStyle/>
          <a:p>
            <a:pPr algn="l">
              <a:lnSpc>
                <a:spcPct val="200000"/>
              </a:lnSpc>
            </a:pPr>
            <a:r>
              <a:rPr lang="tr-TR" b="1" i="0" dirty="0">
                <a:solidFill>
                  <a:srgbClr val="FF0000"/>
                </a:solidFill>
                <a:effectLst/>
                <a:latin typeface="Montserrat" panose="020F0502020204030204" pitchFamily="2" charset="-94"/>
              </a:rPr>
              <a:t>Örnek Algoritma: </a:t>
            </a:r>
            <a:r>
              <a:rPr lang="tr-TR" dirty="0">
                <a:solidFill>
                  <a:srgbClr val="2C2F34"/>
                </a:solidFill>
                <a:latin typeface="Montserrat" panose="020F0502020204030204" pitchFamily="2" charset="-94"/>
              </a:rPr>
              <a:t>Omlet yapma a</a:t>
            </a:r>
            <a:r>
              <a:rPr lang="tr-TR" i="0" dirty="0">
                <a:solidFill>
                  <a:srgbClr val="2C2F34"/>
                </a:solidFill>
                <a:effectLst/>
                <a:latin typeface="Montserrat" panose="020F0502020204030204" pitchFamily="2" charset="-94"/>
              </a:rPr>
              <a:t>lgoritması</a:t>
            </a:r>
          </a:p>
          <a:p>
            <a:pPr marL="342900" indent="-342900" algn="l">
              <a:lnSpc>
                <a:spcPct val="200000"/>
              </a:lnSpc>
              <a:buFont typeface="+mj-lt"/>
              <a:buAutoNum type="arabicPeriod"/>
            </a:pPr>
            <a:r>
              <a:rPr lang="tr-TR" dirty="0">
                <a:solidFill>
                  <a:srgbClr val="2C2F34"/>
                </a:solidFill>
                <a:latin typeface="-apple-system"/>
              </a:rPr>
              <a:t>Başla</a:t>
            </a:r>
          </a:p>
          <a:p>
            <a:pPr marL="342900" indent="-342900" algn="l">
              <a:lnSpc>
                <a:spcPct val="200000"/>
              </a:lnSpc>
              <a:buFont typeface="+mj-lt"/>
              <a:buAutoNum type="arabicPeriod"/>
            </a:pPr>
            <a:r>
              <a:rPr lang="tr-TR" dirty="0">
                <a:solidFill>
                  <a:srgbClr val="2C2F34"/>
                </a:solidFill>
                <a:latin typeface="-apple-system"/>
              </a:rPr>
              <a:t>Yumurtaları kaba kır</a:t>
            </a:r>
          </a:p>
          <a:p>
            <a:pPr marL="342900" indent="-342900" algn="l">
              <a:lnSpc>
                <a:spcPct val="200000"/>
              </a:lnSpc>
              <a:buFont typeface="+mj-lt"/>
              <a:buAutoNum type="arabicPeriod"/>
            </a:pPr>
            <a:r>
              <a:rPr lang="tr-TR" dirty="0">
                <a:solidFill>
                  <a:srgbClr val="2C2F34"/>
                </a:solidFill>
                <a:latin typeface="-apple-system"/>
              </a:rPr>
              <a:t>Yumurtaları çırp</a:t>
            </a:r>
          </a:p>
          <a:p>
            <a:pPr marL="342900" indent="-342900" algn="l">
              <a:lnSpc>
                <a:spcPct val="200000"/>
              </a:lnSpc>
              <a:buFont typeface="+mj-lt"/>
              <a:buAutoNum type="arabicPeriod"/>
            </a:pPr>
            <a:r>
              <a:rPr lang="tr-TR" dirty="0">
                <a:solidFill>
                  <a:srgbClr val="2C2F34"/>
                </a:solidFill>
                <a:latin typeface="-apple-system"/>
              </a:rPr>
              <a:t>Tavayı yağla ve çırpılmış yumurtaları tavaya dök</a:t>
            </a:r>
          </a:p>
          <a:p>
            <a:pPr marL="342900" indent="-342900" algn="l">
              <a:lnSpc>
                <a:spcPct val="200000"/>
              </a:lnSpc>
              <a:buFont typeface="+mj-lt"/>
              <a:buAutoNum type="arabicPeriod"/>
            </a:pPr>
            <a:r>
              <a:rPr lang="tr-TR" dirty="0">
                <a:solidFill>
                  <a:srgbClr val="2C2F34"/>
                </a:solidFill>
                <a:latin typeface="-apple-system"/>
              </a:rPr>
              <a:t>Omleti pişir</a:t>
            </a:r>
          </a:p>
          <a:p>
            <a:pPr marL="342900" indent="-342900" algn="l">
              <a:lnSpc>
                <a:spcPct val="200000"/>
              </a:lnSpc>
              <a:buFont typeface="+mj-lt"/>
              <a:buAutoNum type="arabicPeriod"/>
            </a:pPr>
            <a:r>
              <a:rPr lang="tr-TR" dirty="0">
                <a:solidFill>
                  <a:srgbClr val="2C2F34"/>
                </a:solidFill>
                <a:latin typeface="-apple-system"/>
              </a:rPr>
              <a:t>Pişmiş omleti tabağa al</a:t>
            </a:r>
          </a:p>
          <a:p>
            <a:pPr marL="342900" indent="-342900" algn="l">
              <a:lnSpc>
                <a:spcPct val="200000"/>
              </a:lnSpc>
              <a:buFont typeface="+mj-lt"/>
              <a:buAutoNum type="arabicPeriod"/>
            </a:pPr>
            <a:r>
              <a:rPr lang="tr-TR" dirty="0">
                <a:solidFill>
                  <a:srgbClr val="2C2F34"/>
                </a:solidFill>
                <a:latin typeface="-apple-system"/>
              </a:rPr>
              <a:t>Bitir</a:t>
            </a:r>
          </a:p>
          <a:p>
            <a:pPr algn="l"/>
            <a:endParaRPr lang="tr-TR" dirty="0">
              <a:solidFill>
                <a:srgbClr val="2C2F34"/>
              </a:solidFill>
              <a:latin typeface="-apple-system"/>
            </a:endParaRPr>
          </a:p>
        </p:txBody>
      </p:sp>
    </p:spTree>
    <p:extLst>
      <p:ext uri="{BB962C8B-B14F-4D97-AF65-F5344CB8AC3E}">
        <p14:creationId xmlns:p14="http://schemas.microsoft.com/office/powerpoint/2010/main" val="4052615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1CB8979-9642-91DB-52F0-3337429B9655}"/>
              </a:ext>
            </a:extLst>
          </p:cNvPr>
          <p:cNvSpPr txBox="1"/>
          <p:nvPr/>
        </p:nvSpPr>
        <p:spPr>
          <a:xfrm>
            <a:off x="376570" y="254651"/>
            <a:ext cx="11134946" cy="2477601"/>
          </a:xfrm>
          <a:prstGeom prst="rect">
            <a:avLst/>
          </a:prstGeom>
          <a:noFill/>
        </p:spPr>
        <p:txBody>
          <a:bodyPr wrap="square">
            <a:spAutoFit/>
          </a:bodyPr>
          <a:lstStyle/>
          <a:p>
            <a:r>
              <a:rPr lang="tr-TR" sz="2000" b="1" dirty="0">
                <a:solidFill>
                  <a:srgbClr val="FF0000"/>
                </a:solidFill>
              </a:rPr>
              <a:t>AKIŞ ŞEMASI </a:t>
            </a:r>
          </a:p>
          <a:p>
            <a:pPr>
              <a:lnSpc>
                <a:spcPct val="150000"/>
              </a:lnSpc>
            </a:pPr>
            <a:r>
              <a:rPr lang="tr-TR" dirty="0"/>
              <a:t>Bir sürecin adımlarını görsel ya da sembolik olarak gösterir. Bir problemin çözümünün şekillerle gösterilmesidir. Farklı hareketler için farklı semboller kullanılır. Bir problemin çözümüne yönelik oluşturduğumuz algoritmaları adım adım tanımak ve programlarken hangi işlemleri yapacağımızı anlamak amacıyla akış şemalarından yararlanırız. Akış şemaları çeşitli şekillerden oluşur. Bu şekillerin birçoğu matematik dersinde kullandığımız geometrik şekillere çok benzer. Akış şemaları </a:t>
            </a:r>
            <a:r>
              <a:rPr lang="tr-TR" b="1" dirty="0">
                <a:solidFill>
                  <a:srgbClr val="FF0000"/>
                </a:solidFill>
              </a:rPr>
              <a:t>Başla ile başlar Bitir ile bitirilir.</a:t>
            </a:r>
          </a:p>
        </p:txBody>
      </p:sp>
      <p:pic>
        <p:nvPicPr>
          <p:cNvPr id="5" name="Resim 4">
            <a:extLst>
              <a:ext uri="{FF2B5EF4-FFF2-40B4-BE49-F238E27FC236}">
                <a16:creationId xmlns:a16="http://schemas.microsoft.com/office/drawing/2014/main" id="{86FCF843-F055-EB86-832F-AA9B540F8194}"/>
              </a:ext>
            </a:extLst>
          </p:cNvPr>
          <p:cNvPicPr>
            <a:picLocks noChangeAspect="1"/>
          </p:cNvPicPr>
          <p:nvPr/>
        </p:nvPicPr>
        <p:blipFill>
          <a:blip r:embed="rId2"/>
          <a:stretch>
            <a:fillRect/>
          </a:stretch>
        </p:blipFill>
        <p:spPr>
          <a:xfrm>
            <a:off x="691116" y="2741206"/>
            <a:ext cx="3763926" cy="4116794"/>
          </a:xfrm>
          <a:prstGeom prst="rect">
            <a:avLst/>
          </a:prstGeom>
        </p:spPr>
      </p:pic>
      <p:pic>
        <p:nvPicPr>
          <p:cNvPr id="7" name="Resim 6">
            <a:extLst>
              <a:ext uri="{FF2B5EF4-FFF2-40B4-BE49-F238E27FC236}">
                <a16:creationId xmlns:a16="http://schemas.microsoft.com/office/drawing/2014/main" id="{96C7471F-6F78-2FAE-1E1E-AD8DCF30C6FA}"/>
              </a:ext>
            </a:extLst>
          </p:cNvPr>
          <p:cNvPicPr>
            <a:picLocks noChangeAspect="1"/>
          </p:cNvPicPr>
          <p:nvPr/>
        </p:nvPicPr>
        <p:blipFill>
          <a:blip r:embed="rId3"/>
          <a:stretch>
            <a:fillRect/>
          </a:stretch>
        </p:blipFill>
        <p:spPr>
          <a:xfrm>
            <a:off x="6515543" y="2563504"/>
            <a:ext cx="4711257" cy="4142095"/>
          </a:xfrm>
          <a:prstGeom prst="rect">
            <a:avLst/>
          </a:prstGeom>
        </p:spPr>
      </p:pic>
    </p:spTree>
    <p:extLst>
      <p:ext uri="{BB962C8B-B14F-4D97-AF65-F5344CB8AC3E}">
        <p14:creationId xmlns:p14="http://schemas.microsoft.com/office/powerpoint/2010/main" val="1138114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a:extLst>
              <a:ext uri="{FF2B5EF4-FFF2-40B4-BE49-F238E27FC236}">
                <a16:creationId xmlns:a16="http://schemas.microsoft.com/office/drawing/2014/main" id="{4CBEB952-F5AE-2E61-21C3-E3849ED68C0F}"/>
              </a:ext>
            </a:extLst>
          </p:cNvPr>
          <p:cNvPicPr>
            <a:picLocks noChangeAspect="1"/>
          </p:cNvPicPr>
          <p:nvPr/>
        </p:nvPicPr>
        <p:blipFill>
          <a:blip r:embed="rId2"/>
          <a:stretch>
            <a:fillRect/>
          </a:stretch>
        </p:blipFill>
        <p:spPr>
          <a:xfrm>
            <a:off x="3514103" y="239233"/>
            <a:ext cx="8677897" cy="5818667"/>
          </a:xfrm>
          <a:prstGeom prst="rect">
            <a:avLst/>
          </a:prstGeom>
        </p:spPr>
      </p:pic>
      <p:pic>
        <p:nvPicPr>
          <p:cNvPr id="2" name="Resim 1">
            <a:extLst>
              <a:ext uri="{FF2B5EF4-FFF2-40B4-BE49-F238E27FC236}">
                <a16:creationId xmlns:a16="http://schemas.microsoft.com/office/drawing/2014/main" id="{70C95361-9524-39DF-6537-3758F470CB2A}"/>
              </a:ext>
            </a:extLst>
          </p:cNvPr>
          <p:cNvPicPr>
            <a:picLocks noChangeAspect="1"/>
          </p:cNvPicPr>
          <p:nvPr/>
        </p:nvPicPr>
        <p:blipFill>
          <a:blip r:embed="rId3"/>
          <a:stretch>
            <a:fillRect/>
          </a:stretch>
        </p:blipFill>
        <p:spPr>
          <a:xfrm>
            <a:off x="0" y="239232"/>
            <a:ext cx="3763926" cy="5450367"/>
          </a:xfrm>
          <a:prstGeom prst="rect">
            <a:avLst/>
          </a:prstGeom>
        </p:spPr>
      </p:pic>
      <p:cxnSp>
        <p:nvCxnSpPr>
          <p:cNvPr id="4" name="Düz Bağlayıcı 3"/>
          <p:cNvCxnSpPr/>
          <p:nvPr/>
        </p:nvCxnSpPr>
        <p:spPr>
          <a:xfrm>
            <a:off x="3763926" y="0"/>
            <a:ext cx="0" cy="685800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54820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ABCFB5C6-A9BF-287A-5B1A-843E9A78A35E}"/>
              </a:ext>
            </a:extLst>
          </p:cNvPr>
          <p:cNvSpPr txBox="1"/>
          <p:nvPr/>
        </p:nvSpPr>
        <p:spPr>
          <a:xfrm>
            <a:off x="3704266" y="2474892"/>
            <a:ext cx="5720316" cy="954107"/>
          </a:xfrm>
          <a:prstGeom prst="rect">
            <a:avLst/>
          </a:prstGeom>
          <a:noFill/>
        </p:spPr>
        <p:txBody>
          <a:bodyPr wrap="square" rtlCol="0">
            <a:spAutoFit/>
          </a:bodyPr>
          <a:lstStyle/>
          <a:p>
            <a:r>
              <a:rPr lang="tr-TR" sz="5600" b="1" dirty="0"/>
              <a:t>KODLAMA</a:t>
            </a:r>
          </a:p>
        </p:txBody>
      </p:sp>
    </p:spTree>
    <p:extLst>
      <p:ext uri="{BB962C8B-B14F-4D97-AF65-F5344CB8AC3E}">
        <p14:creationId xmlns:p14="http://schemas.microsoft.com/office/powerpoint/2010/main" val="1108324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808F19F4-5B8B-2D50-395D-BCFC8B971ACA}"/>
              </a:ext>
            </a:extLst>
          </p:cNvPr>
          <p:cNvSpPr txBox="1"/>
          <p:nvPr/>
        </p:nvSpPr>
        <p:spPr>
          <a:xfrm>
            <a:off x="487916" y="1346791"/>
            <a:ext cx="10809768" cy="1846659"/>
          </a:xfrm>
          <a:prstGeom prst="rect">
            <a:avLst/>
          </a:prstGeom>
          <a:noFill/>
        </p:spPr>
        <p:txBody>
          <a:bodyPr wrap="square" rtlCol="0">
            <a:spAutoFit/>
          </a:bodyPr>
          <a:lstStyle/>
          <a:p>
            <a:r>
              <a:rPr lang="tr-TR" sz="2400" b="1" dirty="0">
                <a:solidFill>
                  <a:srgbClr val="FF0000"/>
                </a:solidFill>
              </a:rPr>
              <a:t>Kodlama Nedir?</a:t>
            </a:r>
          </a:p>
          <a:p>
            <a:endParaRPr lang="tr-TR" dirty="0"/>
          </a:p>
          <a:p>
            <a:pPr>
              <a:lnSpc>
                <a:spcPct val="200000"/>
              </a:lnSpc>
            </a:pPr>
            <a:r>
              <a:rPr lang="tr-TR" dirty="0"/>
              <a:t>Programlamanın en küçük bileşeni olarak; kodların ve komutların oluşturduğu doğru sıralamayı oluşturarak bilgisayara istediğimiz işlemi yaptırabileceğimiz kavrama </a:t>
            </a:r>
            <a:r>
              <a:rPr lang="tr-TR" b="1" dirty="0">
                <a:solidFill>
                  <a:srgbClr val="FF0000"/>
                </a:solidFill>
              </a:rPr>
              <a:t>kodlama </a:t>
            </a:r>
            <a:r>
              <a:rPr lang="tr-TR" dirty="0"/>
              <a:t>denir.</a:t>
            </a:r>
          </a:p>
        </p:txBody>
      </p:sp>
    </p:spTree>
    <p:extLst>
      <p:ext uri="{BB962C8B-B14F-4D97-AF65-F5344CB8AC3E}">
        <p14:creationId xmlns:p14="http://schemas.microsoft.com/office/powerpoint/2010/main" val="325117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E90E9CA9-9F0D-62CD-3AD7-DFEC5DE26E40}"/>
              </a:ext>
            </a:extLst>
          </p:cNvPr>
          <p:cNvSpPr txBox="1"/>
          <p:nvPr/>
        </p:nvSpPr>
        <p:spPr>
          <a:xfrm>
            <a:off x="1550020" y="2595901"/>
            <a:ext cx="10392936" cy="1015663"/>
          </a:xfrm>
          <a:prstGeom prst="rect">
            <a:avLst/>
          </a:prstGeom>
          <a:noFill/>
        </p:spPr>
        <p:txBody>
          <a:bodyPr wrap="square" rtlCol="0">
            <a:spAutoFit/>
          </a:bodyPr>
          <a:lstStyle/>
          <a:p>
            <a:r>
              <a:rPr lang="tr-TR" sz="6000" dirty="0"/>
              <a:t>CODE ORG UYGULAMALARI</a:t>
            </a:r>
          </a:p>
        </p:txBody>
      </p:sp>
    </p:spTree>
    <p:extLst>
      <p:ext uri="{BB962C8B-B14F-4D97-AF65-F5344CB8AC3E}">
        <p14:creationId xmlns:p14="http://schemas.microsoft.com/office/powerpoint/2010/main" val="83147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EF652D2-00F9-D2AF-08CD-92496FBAA633}"/>
              </a:ext>
            </a:extLst>
          </p:cNvPr>
          <p:cNvSpPr txBox="1"/>
          <p:nvPr/>
        </p:nvSpPr>
        <p:spPr>
          <a:xfrm>
            <a:off x="267630" y="-61440"/>
            <a:ext cx="11656740" cy="7237879"/>
          </a:xfrm>
          <a:prstGeom prst="rect">
            <a:avLst/>
          </a:prstGeom>
          <a:noFill/>
        </p:spPr>
        <p:txBody>
          <a:bodyPr wrap="square">
            <a:spAutoFit/>
          </a:bodyPr>
          <a:lstStyle/>
          <a:p>
            <a:pPr marL="163195" algn="ctr">
              <a:lnSpc>
                <a:spcPct val="100000"/>
              </a:lnSpc>
              <a:spcBef>
                <a:spcPts val="915"/>
              </a:spcBef>
            </a:pPr>
            <a:endParaRPr lang="tr-TR" sz="1800" b="1" spc="110" dirty="0">
              <a:solidFill>
                <a:srgbClr val="C00000"/>
              </a:solidFill>
              <a:latin typeface="Cambria"/>
              <a:cs typeface="Cambria"/>
            </a:endParaRPr>
          </a:p>
          <a:p>
            <a:pPr marL="163195" algn="ctr">
              <a:lnSpc>
                <a:spcPct val="100000"/>
              </a:lnSpc>
              <a:spcBef>
                <a:spcPts val="915"/>
              </a:spcBef>
            </a:pPr>
            <a:r>
              <a:rPr lang="tr-TR" sz="1800" b="1" spc="110" dirty="0">
                <a:solidFill>
                  <a:srgbClr val="C00000"/>
                </a:solidFill>
                <a:latin typeface="Cambria"/>
                <a:cs typeface="Cambria"/>
              </a:rPr>
              <a:t>PROBLEM</a:t>
            </a:r>
            <a:r>
              <a:rPr lang="tr-TR" sz="1800" b="1" spc="130" dirty="0">
                <a:solidFill>
                  <a:srgbClr val="C00000"/>
                </a:solidFill>
                <a:latin typeface="Cambria"/>
                <a:cs typeface="Cambria"/>
              </a:rPr>
              <a:t> </a:t>
            </a:r>
            <a:r>
              <a:rPr lang="tr-TR" sz="1800" b="1" spc="114" dirty="0">
                <a:solidFill>
                  <a:srgbClr val="C00000"/>
                </a:solidFill>
                <a:latin typeface="Cambria"/>
                <a:cs typeface="Cambria"/>
              </a:rPr>
              <a:t>NEDİR?</a:t>
            </a:r>
            <a:endParaRPr lang="tr-TR" sz="1800" dirty="0">
              <a:latin typeface="Cambria"/>
              <a:cs typeface="Cambria"/>
            </a:endParaRPr>
          </a:p>
          <a:p>
            <a:pPr marL="12700" marR="222885">
              <a:lnSpc>
                <a:spcPct val="150000"/>
              </a:lnSpc>
            </a:pPr>
            <a:r>
              <a:rPr lang="tr-TR" sz="1800" b="1" spc="50" dirty="0">
                <a:solidFill>
                  <a:srgbClr val="C00000"/>
                </a:solidFill>
                <a:latin typeface="Cambria"/>
                <a:cs typeface="Cambria"/>
              </a:rPr>
              <a:t>Problem:</a:t>
            </a:r>
            <a:r>
              <a:rPr lang="tr-TR" sz="1800" b="1" spc="175" dirty="0">
                <a:solidFill>
                  <a:srgbClr val="C00000"/>
                </a:solidFill>
                <a:latin typeface="Cambria"/>
                <a:cs typeface="Cambria"/>
              </a:rPr>
              <a:t> </a:t>
            </a:r>
            <a:r>
              <a:rPr lang="tr-TR" sz="1800" spc="80" dirty="0">
                <a:latin typeface="Cambria"/>
                <a:cs typeface="Cambria"/>
              </a:rPr>
              <a:t>Günlük</a:t>
            </a:r>
            <a:r>
              <a:rPr lang="tr-TR" sz="1800" spc="150" dirty="0">
                <a:latin typeface="Cambria"/>
                <a:cs typeface="Cambria"/>
              </a:rPr>
              <a:t> </a:t>
            </a:r>
            <a:r>
              <a:rPr lang="tr-TR" sz="1800" spc="75" dirty="0">
                <a:latin typeface="Cambria"/>
                <a:cs typeface="Cambria"/>
              </a:rPr>
              <a:t>hayatımızda</a:t>
            </a:r>
            <a:r>
              <a:rPr lang="tr-TR" sz="1800" spc="180" dirty="0">
                <a:latin typeface="Cambria"/>
                <a:cs typeface="Cambria"/>
              </a:rPr>
              <a:t> </a:t>
            </a:r>
            <a:r>
              <a:rPr lang="tr-TR" sz="1800" spc="70" dirty="0">
                <a:latin typeface="Cambria"/>
                <a:cs typeface="Cambria"/>
              </a:rPr>
              <a:t>karşılaştığımız,</a:t>
            </a:r>
            <a:r>
              <a:rPr lang="tr-TR" sz="1800" spc="190" dirty="0">
                <a:latin typeface="Cambria"/>
                <a:cs typeface="Cambria"/>
              </a:rPr>
              <a:t> </a:t>
            </a:r>
            <a:r>
              <a:rPr lang="tr-TR" sz="1800" spc="100" dirty="0">
                <a:latin typeface="Cambria"/>
                <a:cs typeface="Cambria"/>
              </a:rPr>
              <a:t>çözüm</a:t>
            </a:r>
            <a:r>
              <a:rPr lang="tr-TR" sz="1800" spc="170" dirty="0">
                <a:latin typeface="Cambria"/>
                <a:cs typeface="Cambria"/>
              </a:rPr>
              <a:t> </a:t>
            </a:r>
            <a:r>
              <a:rPr lang="tr-TR" sz="1800" spc="60" dirty="0">
                <a:latin typeface="Cambria"/>
                <a:cs typeface="Cambria"/>
              </a:rPr>
              <a:t>aranması</a:t>
            </a:r>
            <a:r>
              <a:rPr lang="tr-TR" sz="1800" spc="170" dirty="0">
                <a:latin typeface="Cambria"/>
                <a:cs typeface="Cambria"/>
              </a:rPr>
              <a:t> </a:t>
            </a:r>
            <a:r>
              <a:rPr lang="tr-TR" sz="1800" spc="50" dirty="0">
                <a:latin typeface="Cambria"/>
                <a:cs typeface="Cambria"/>
              </a:rPr>
              <a:t>gereken</a:t>
            </a:r>
            <a:r>
              <a:rPr lang="tr-TR" sz="1800" spc="170" dirty="0">
                <a:latin typeface="Cambria"/>
                <a:cs typeface="Cambria"/>
              </a:rPr>
              <a:t> </a:t>
            </a:r>
            <a:r>
              <a:rPr lang="tr-TR" sz="1800" spc="40" dirty="0">
                <a:latin typeface="Cambria"/>
                <a:cs typeface="Cambria"/>
              </a:rPr>
              <a:t>ve </a:t>
            </a:r>
            <a:r>
              <a:rPr lang="tr-TR" sz="1800" spc="85" dirty="0">
                <a:latin typeface="Cambria"/>
                <a:cs typeface="Cambria"/>
              </a:rPr>
              <a:t>çözümü</a:t>
            </a:r>
            <a:r>
              <a:rPr lang="tr-TR" sz="1800" spc="180" dirty="0">
                <a:latin typeface="Cambria"/>
                <a:cs typeface="Cambria"/>
              </a:rPr>
              <a:t> </a:t>
            </a:r>
            <a:r>
              <a:rPr lang="tr-TR" sz="1800" spc="75" dirty="0">
                <a:latin typeface="Cambria"/>
                <a:cs typeface="Cambria"/>
              </a:rPr>
              <a:t>için</a:t>
            </a:r>
            <a:r>
              <a:rPr lang="tr-TR" sz="1800" spc="200" dirty="0">
                <a:latin typeface="Cambria"/>
                <a:cs typeface="Cambria"/>
              </a:rPr>
              <a:t> </a:t>
            </a:r>
            <a:r>
              <a:rPr lang="tr-TR" sz="1800" spc="55" dirty="0">
                <a:latin typeface="Cambria"/>
                <a:cs typeface="Cambria"/>
              </a:rPr>
              <a:t>bilgi,</a:t>
            </a:r>
            <a:r>
              <a:rPr lang="tr-TR" sz="1800" spc="215" dirty="0">
                <a:latin typeface="Cambria"/>
                <a:cs typeface="Cambria"/>
              </a:rPr>
              <a:t> </a:t>
            </a:r>
            <a:r>
              <a:rPr lang="tr-TR" sz="1800" spc="90" dirty="0">
                <a:latin typeface="Cambria"/>
                <a:cs typeface="Cambria"/>
              </a:rPr>
              <a:t>mantık,</a:t>
            </a:r>
            <a:r>
              <a:rPr lang="tr-TR" sz="1800" spc="185" dirty="0">
                <a:latin typeface="Cambria"/>
                <a:cs typeface="Cambria"/>
              </a:rPr>
              <a:t> </a:t>
            </a:r>
            <a:r>
              <a:rPr lang="tr-TR" sz="1800" spc="75" dirty="0">
                <a:latin typeface="Cambria"/>
                <a:cs typeface="Cambria"/>
              </a:rPr>
              <a:t>deneyim</a:t>
            </a:r>
            <a:r>
              <a:rPr lang="tr-TR" sz="1800" spc="200" dirty="0">
                <a:latin typeface="Cambria"/>
                <a:cs typeface="Cambria"/>
              </a:rPr>
              <a:t> </a:t>
            </a:r>
            <a:r>
              <a:rPr lang="tr-TR" sz="1800" spc="70" dirty="0">
                <a:latin typeface="Cambria"/>
                <a:cs typeface="Cambria"/>
              </a:rPr>
              <a:t>ya</a:t>
            </a:r>
            <a:r>
              <a:rPr lang="tr-TR" sz="1800" spc="195" dirty="0">
                <a:latin typeface="Cambria"/>
                <a:cs typeface="Cambria"/>
              </a:rPr>
              <a:t> </a:t>
            </a:r>
            <a:r>
              <a:rPr lang="tr-TR" sz="1800" spc="50" dirty="0">
                <a:latin typeface="Cambria"/>
                <a:cs typeface="Cambria"/>
              </a:rPr>
              <a:t>da</a:t>
            </a:r>
            <a:r>
              <a:rPr lang="tr-TR" sz="1800" spc="185" dirty="0">
                <a:latin typeface="Cambria"/>
                <a:cs typeface="Cambria"/>
              </a:rPr>
              <a:t> </a:t>
            </a:r>
            <a:r>
              <a:rPr lang="tr-TR" sz="1800" spc="70" dirty="0">
                <a:latin typeface="Cambria"/>
                <a:cs typeface="Cambria"/>
              </a:rPr>
              <a:t>dikkat</a:t>
            </a:r>
            <a:r>
              <a:rPr lang="tr-TR" sz="1800" spc="170" dirty="0">
                <a:latin typeface="Cambria"/>
                <a:cs typeface="Cambria"/>
              </a:rPr>
              <a:t> </a:t>
            </a:r>
            <a:r>
              <a:rPr lang="tr-TR" sz="1800" spc="75" dirty="0">
                <a:latin typeface="Cambria"/>
                <a:cs typeface="Cambria"/>
              </a:rPr>
              <a:t>isteyen</a:t>
            </a:r>
            <a:r>
              <a:rPr lang="tr-TR" sz="1800" spc="200" dirty="0">
                <a:latin typeface="Cambria"/>
                <a:cs typeface="Cambria"/>
              </a:rPr>
              <a:t> </a:t>
            </a:r>
            <a:r>
              <a:rPr lang="tr-TR" sz="1800" spc="10" dirty="0">
                <a:latin typeface="Cambria"/>
                <a:cs typeface="Cambria"/>
              </a:rPr>
              <a:t>durumlara</a:t>
            </a:r>
            <a:r>
              <a:rPr lang="tr-TR" sz="1800" spc="180" dirty="0">
                <a:latin typeface="Cambria"/>
                <a:cs typeface="Cambria"/>
              </a:rPr>
              <a:t> </a:t>
            </a:r>
            <a:r>
              <a:rPr lang="tr-TR" sz="1800" spc="50" dirty="0">
                <a:latin typeface="Cambria"/>
                <a:cs typeface="Cambria"/>
              </a:rPr>
              <a:t>denir.</a:t>
            </a:r>
            <a:endParaRPr lang="tr-TR" sz="1800" dirty="0">
              <a:latin typeface="Cambria"/>
              <a:cs typeface="Cambria"/>
            </a:endParaRPr>
          </a:p>
          <a:p>
            <a:pPr>
              <a:lnSpc>
                <a:spcPct val="100000"/>
              </a:lnSpc>
              <a:spcBef>
                <a:spcPts val="755"/>
              </a:spcBef>
            </a:pPr>
            <a:endParaRPr lang="tr-TR" sz="1800" dirty="0">
              <a:latin typeface="Cambria"/>
              <a:cs typeface="Cambria"/>
            </a:endParaRPr>
          </a:p>
          <a:p>
            <a:pPr marL="12700" marR="360045">
              <a:lnSpc>
                <a:spcPct val="150000"/>
              </a:lnSpc>
            </a:pPr>
            <a:r>
              <a:rPr lang="tr-TR" sz="1800" spc="10" dirty="0">
                <a:latin typeface="Cambria"/>
                <a:cs typeface="Cambria"/>
              </a:rPr>
              <a:t>Problemin</a:t>
            </a:r>
            <a:r>
              <a:rPr lang="tr-TR" sz="1800" spc="200" dirty="0">
                <a:latin typeface="Cambria"/>
                <a:cs typeface="Cambria"/>
              </a:rPr>
              <a:t> </a:t>
            </a:r>
            <a:r>
              <a:rPr lang="tr-TR" sz="1800" spc="75" dirty="0">
                <a:latin typeface="Cambria"/>
                <a:cs typeface="Cambria"/>
              </a:rPr>
              <a:t>ne</a:t>
            </a:r>
            <a:r>
              <a:rPr lang="tr-TR" sz="1800" spc="190" dirty="0">
                <a:latin typeface="Cambria"/>
                <a:cs typeface="Cambria"/>
              </a:rPr>
              <a:t> </a:t>
            </a:r>
            <a:r>
              <a:rPr lang="tr-TR" sz="1800" spc="90" dirty="0">
                <a:latin typeface="Cambria"/>
                <a:cs typeface="Cambria"/>
              </a:rPr>
              <a:t>olduğunu</a:t>
            </a:r>
            <a:r>
              <a:rPr lang="tr-TR" sz="1800" spc="200" dirty="0">
                <a:latin typeface="Cambria"/>
                <a:cs typeface="Cambria"/>
              </a:rPr>
              <a:t> </a:t>
            </a:r>
            <a:r>
              <a:rPr lang="tr-TR" sz="1800" spc="50" dirty="0">
                <a:latin typeface="Cambria"/>
                <a:cs typeface="Cambria"/>
              </a:rPr>
              <a:t>öğrendik</a:t>
            </a:r>
            <a:r>
              <a:rPr lang="tr-TR" sz="1800" spc="210" dirty="0">
                <a:latin typeface="Cambria"/>
                <a:cs typeface="Cambria"/>
              </a:rPr>
              <a:t> </a:t>
            </a:r>
            <a:r>
              <a:rPr lang="tr-TR" sz="1800" spc="65" dirty="0">
                <a:latin typeface="Cambria"/>
                <a:cs typeface="Cambria"/>
              </a:rPr>
              <a:t>şimdi</a:t>
            </a:r>
            <a:r>
              <a:rPr lang="tr-TR" sz="1800" spc="210" dirty="0">
                <a:latin typeface="Cambria"/>
                <a:cs typeface="Cambria"/>
              </a:rPr>
              <a:t> </a:t>
            </a:r>
            <a:r>
              <a:rPr lang="tr-TR" sz="1800" spc="55" dirty="0">
                <a:latin typeface="Cambria"/>
                <a:cs typeface="Cambria"/>
              </a:rPr>
              <a:t>geçelim</a:t>
            </a:r>
            <a:r>
              <a:rPr lang="tr-TR" sz="1800" spc="204" dirty="0">
                <a:latin typeface="Cambria"/>
                <a:cs typeface="Cambria"/>
              </a:rPr>
              <a:t> </a:t>
            </a:r>
            <a:r>
              <a:rPr lang="tr-TR" sz="1800" b="1" spc="10" dirty="0">
                <a:latin typeface="Cambria"/>
                <a:cs typeface="Cambria"/>
              </a:rPr>
              <a:t>Problem</a:t>
            </a:r>
            <a:r>
              <a:rPr lang="tr-TR" sz="1800" b="1" spc="240" dirty="0">
                <a:latin typeface="Cambria"/>
                <a:cs typeface="Cambria"/>
              </a:rPr>
              <a:t> </a:t>
            </a:r>
            <a:r>
              <a:rPr lang="tr-TR" sz="1800" b="1" spc="105" dirty="0">
                <a:latin typeface="Cambria"/>
                <a:cs typeface="Cambria"/>
              </a:rPr>
              <a:t>Çözme</a:t>
            </a:r>
            <a:r>
              <a:rPr lang="tr-TR" sz="1800" b="1" spc="240" dirty="0">
                <a:latin typeface="Cambria"/>
                <a:cs typeface="Cambria"/>
              </a:rPr>
              <a:t> </a:t>
            </a:r>
            <a:r>
              <a:rPr lang="tr-TR" sz="1800" b="1" spc="60" dirty="0">
                <a:latin typeface="Cambria"/>
                <a:cs typeface="Cambria"/>
              </a:rPr>
              <a:t>nedir</a:t>
            </a:r>
            <a:r>
              <a:rPr lang="tr-TR" sz="1800" spc="60" dirty="0">
                <a:latin typeface="Cambria"/>
                <a:cs typeface="Cambria"/>
              </a:rPr>
              <a:t>?</a:t>
            </a:r>
            <a:r>
              <a:rPr lang="tr-TR" sz="1800" spc="200" dirty="0">
                <a:latin typeface="Cambria"/>
                <a:cs typeface="Cambria"/>
              </a:rPr>
              <a:t> </a:t>
            </a:r>
            <a:r>
              <a:rPr lang="tr-TR" sz="1800" spc="55" dirty="0">
                <a:latin typeface="Cambria"/>
                <a:cs typeface="Cambria"/>
              </a:rPr>
              <a:t>Nasıl </a:t>
            </a:r>
            <a:r>
              <a:rPr lang="tr-TR" sz="1800" spc="45" dirty="0">
                <a:latin typeface="Cambria"/>
                <a:cs typeface="Cambria"/>
              </a:rPr>
              <a:t>yapılır?</a:t>
            </a:r>
            <a:endParaRPr lang="tr-TR" sz="1800" dirty="0">
              <a:latin typeface="Cambria"/>
              <a:cs typeface="Cambria"/>
            </a:endParaRPr>
          </a:p>
          <a:p>
            <a:pPr marL="12700" marR="262890">
              <a:lnSpc>
                <a:spcPts val="2160"/>
              </a:lnSpc>
              <a:spcBef>
                <a:spcPts val="190"/>
              </a:spcBef>
            </a:pPr>
            <a:r>
              <a:rPr lang="tr-TR" sz="1800" i="1" spc="105" dirty="0">
                <a:latin typeface="Cambria"/>
                <a:cs typeface="Cambria"/>
              </a:rPr>
              <a:t>“Gece</a:t>
            </a:r>
            <a:r>
              <a:rPr lang="tr-TR" sz="1800" i="1" spc="120" dirty="0">
                <a:latin typeface="Cambria"/>
                <a:cs typeface="Cambria"/>
              </a:rPr>
              <a:t> </a:t>
            </a:r>
            <a:r>
              <a:rPr lang="tr-TR" sz="1800" i="1" spc="95" dirty="0">
                <a:latin typeface="Cambria"/>
                <a:cs typeface="Cambria"/>
              </a:rPr>
              <a:t>saat</a:t>
            </a:r>
            <a:r>
              <a:rPr lang="tr-TR" sz="1800" i="1" spc="140" dirty="0">
                <a:latin typeface="Cambria"/>
                <a:cs typeface="Cambria"/>
              </a:rPr>
              <a:t> </a:t>
            </a:r>
            <a:r>
              <a:rPr lang="tr-TR" sz="1800" i="1" spc="100" dirty="0">
                <a:latin typeface="Cambria"/>
                <a:cs typeface="Cambria"/>
              </a:rPr>
              <a:t>23.00</a:t>
            </a:r>
            <a:r>
              <a:rPr lang="tr-TR" sz="1800" i="1" spc="145" dirty="0">
                <a:latin typeface="Cambria"/>
                <a:cs typeface="Cambria"/>
              </a:rPr>
              <a:t> </a:t>
            </a:r>
            <a:r>
              <a:rPr lang="tr-TR" sz="1800" i="1" spc="80" dirty="0">
                <a:latin typeface="Cambria"/>
                <a:cs typeface="Cambria"/>
              </a:rPr>
              <a:t>oldu,</a:t>
            </a:r>
            <a:r>
              <a:rPr lang="tr-TR" sz="1800" i="1" spc="120" dirty="0">
                <a:latin typeface="Cambria"/>
                <a:cs typeface="Cambria"/>
              </a:rPr>
              <a:t> </a:t>
            </a:r>
            <a:r>
              <a:rPr lang="tr-TR" sz="1800" i="1" spc="110" dirty="0">
                <a:latin typeface="Cambria"/>
                <a:cs typeface="Cambria"/>
              </a:rPr>
              <a:t>uyumak</a:t>
            </a:r>
            <a:r>
              <a:rPr lang="tr-TR" sz="1800" i="1" spc="145" dirty="0">
                <a:latin typeface="Cambria"/>
                <a:cs typeface="Cambria"/>
              </a:rPr>
              <a:t> </a:t>
            </a:r>
            <a:r>
              <a:rPr lang="tr-TR" sz="1800" i="1" dirty="0">
                <a:latin typeface="Cambria"/>
                <a:cs typeface="Cambria"/>
              </a:rPr>
              <a:t>için</a:t>
            </a:r>
            <a:r>
              <a:rPr lang="tr-TR" sz="1800" i="1" spc="140" dirty="0">
                <a:latin typeface="Cambria"/>
                <a:cs typeface="Cambria"/>
              </a:rPr>
              <a:t> </a:t>
            </a:r>
            <a:r>
              <a:rPr lang="tr-TR" sz="1800" i="1" spc="85" dirty="0">
                <a:latin typeface="Cambria"/>
                <a:cs typeface="Cambria"/>
              </a:rPr>
              <a:t>yatağa</a:t>
            </a:r>
            <a:r>
              <a:rPr lang="tr-TR" sz="1800" i="1" spc="155" dirty="0">
                <a:latin typeface="Cambria"/>
                <a:cs typeface="Cambria"/>
              </a:rPr>
              <a:t> </a:t>
            </a:r>
            <a:r>
              <a:rPr lang="tr-TR" sz="1800" i="1" spc="55" dirty="0">
                <a:latin typeface="Cambria"/>
                <a:cs typeface="Cambria"/>
              </a:rPr>
              <a:t>yattınız</a:t>
            </a:r>
            <a:r>
              <a:rPr lang="tr-TR" sz="1800" i="1" spc="140" dirty="0">
                <a:latin typeface="Cambria"/>
                <a:cs typeface="Cambria"/>
              </a:rPr>
              <a:t> </a:t>
            </a:r>
            <a:r>
              <a:rPr lang="tr-TR" sz="1800" i="1" spc="90" dirty="0">
                <a:latin typeface="Cambria"/>
                <a:cs typeface="Cambria"/>
              </a:rPr>
              <a:t>ve</a:t>
            </a:r>
            <a:r>
              <a:rPr lang="tr-TR" sz="1800" i="1" spc="125" dirty="0">
                <a:latin typeface="Cambria"/>
                <a:cs typeface="Cambria"/>
              </a:rPr>
              <a:t> </a:t>
            </a:r>
            <a:r>
              <a:rPr lang="tr-TR" sz="1800" i="1" spc="100" dirty="0">
                <a:latin typeface="Cambria"/>
                <a:cs typeface="Cambria"/>
              </a:rPr>
              <a:t>1</a:t>
            </a:r>
            <a:r>
              <a:rPr lang="tr-TR" sz="1800" i="1" spc="125" dirty="0">
                <a:latin typeface="Cambria"/>
                <a:cs typeface="Cambria"/>
              </a:rPr>
              <a:t> </a:t>
            </a:r>
            <a:r>
              <a:rPr lang="tr-TR" sz="1800" i="1" spc="95" dirty="0">
                <a:latin typeface="Cambria"/>
                <a:cs typeface="Cambria"/>
              </a:rPr>
              <a:t>saat</a:t>
            </a:r>
            <a:r>
              <a:rPr lang="tr-TR" sz="1800" i="1" spc="145" dirty="0">
                <a:latin typeface="Cambria"/>
                <a:cs typeface="Cambria"/>
              </a:rPr>
              <a:t> </a:t>
            </a:r>
            <a:r>
              <a:rPr lang="tr-TR" sz="1800" i="1" spc="80" dirty="0">
                <a:latin typeface="Cambria"/>
                <a:cs typeface="Cambria"/>
              </a:rPr>
              <a:t>sonra</a:t>
            </a:r>
            <a:r>
              <a:rPr lang="tr-TR" sz="1800" i="1" spc="130" dirty="0">
                <a:latin typeface="Cambria"/>
                <a:cs typeface="Cambria"/>
              </a:rPr>
              <a:t> </a:t>
            </a:r>
            <a:r>
              <a:rPr lang="tr-TR" sz="1800" i="1" spc="80" dirty="0">
                <a:latin typeface="Cambria"/>
                <a:cs typeface="Cambria"/>
              </a:rPr>
              <a:t>siz</a:t>
            </a:r>
            <a:r>
              <a:rPr lang="tr-TR" sz="1800" i="1" spc="155" dirty="0">
                <a:latin typeface="Cambria"/>
                <a:cs typeface="Cambria"/>
              </a:rPr>
              <a:t> </a:t>
            </a:r>
            <a:r>
              <a:rPr lang="tr-TR" sz="1800" i="1" spc="80" dirty="0">
                <a:latin typeface="Cambria"/>
                <a:cs typeface="Cambria"/>
              </a:rPr>
              <a:t>uyurken </a:t>
            </a:r>
            <a:r>
              <a:rPr lang="tr-TR" sz="1800" i="1" spc="10" dirty="0">
                <a:latin typeface="Cambria"/>
                <a:cs typeface="Cambria"/>
              </a:rPr>
              <a:t>elektrikler</a:t>
            </a:r>
            <a:r>
              <a:rPr lang="tr-TR" sz="1800" i="1" spc="495" dirty="0">
                <a:latin typeface="Cambria"/>
                <a:cs typeface="Cambria"/>
              </a:rPr>
              <a:t> </a:t>
            </a:r>
            <a:r>
              <a:rPr lang="tr-TR" sz="1800" i="1" spc="70" dirty="0">
                <a:latin typeface="Cambria"/>
                <a:cs typeface="Cambria"/>
              </a:rPr>
              <a:t>kesildi.”</a:t>
            </a:r>
            <a:endParaRPr lang="tr-TR" sz="1800" dirty="0">
              <a:latin typeface="Cambria"/>
              <a:cs typeface="Cambria"/>
            </a:endParaRPr>
          </a:p>
          <a:p>
            <a:pPr marL="184785" indent="-172085">
              <a:lnSpc>
                <a:spcPct val="100000"/>
              </a:lnSpc>
              <a:spcBef>
                <a:spcPts val="530"/>
              </a:spcBef>
              <a:buFont typeface="Arial MT"/>
              <a:buChar char="•"/>
              <a:tabLst>
                <a:tab pos="184785" algn="l"/>
              </a:tabLst>
            </a:pPr>
            <a:r>
              <a:rPr lang="tr-TR" sz="1800" spc="140" dirty="0">
                <a:latin typeface="Cambria"/>
                <a:cs typeface="Cambria"/>
              </a:rPr>
              <a:t>Bu</a:t>
            </a:r>
            <a:r>
              <a:rPr lang="tr-TR" sz="1800" spc="145" dirty="0">
                <a:latin typeface="Cambria"/>
                <a:cs typeface="Cambria"/>
              </a:rPr>
              <a:t> </a:t>
            </a:r>
            <a:r>
              <a:rPr lang="tr-TR" sz="1800" spc="50" dirty="0">
                <a:latin typeface="Cambria"/>
                <a:cs typeface="Cambria"/>
              </a:rPr>
              <a:t>bizim</a:t>
            </a:r>
            <a:r>
              <a:rPr lang="tr-TR" sz="1800" spc="160" dirty="0">
                <a:latin typeface="Cambria"/>
                <a:cs typeface="Cambria"/>
              </a:rPr>
              <a:t> </a:t>
            </a:r>
            <a:r>
              <a:rPr lang="tr-TR" sz="1800" spc="55" dirty="0">
                <a:latin typeface="Cambria"/>
                <a:cs typeface="Cambria"/>
              </a:rPr>
              <a:t>için</a:t>
            </a:r>
            <a:r>
              <a:rPr lang="tr-TR" sz="1800" spc="145" dirty="0">
                <a:latin typeface="Cambria"/>
                <a:cs typeface="Cambria"/>
              </a:rPr>
              <a:t> </a:t>
            </a:r>
            <a:r>
              <a:rPr lang="tr-TR" sz="1800" dirty="0">
                <a:latin typeface="Cambria"/>
                <a:cs typeface="Cambria"/>
              </a:rPr>
              <a:t>bir</a:t>
            </a:r>
            <a:r>
              <a:rPr lang="tr-TR" sz="1800" spc="150" dirty="0">
                <a:latin typeface="Cambria"/>
                <a:cs typeface="Cambria"/>
              </a:rPr>
              <a:t> </a:t>
            </a:r>
            <a:r>
              <a:rPr lang="tr-TR" sz="1800" spc="55" dirty="0">
                <a:latin typeface="Cambria"/>
                <a:cs typeface="Cambria"/>
              </a:rPr>
              <a:t>problem</a:t>
            </a:r>
            <a:r>
              <a:rPr lang="tr-TR" sz="1800" spc="160" dirty="0">
                <a:latin typeface="Cambria"/>
                <a:cs typeface="Cambria"/>
              </a:rPr>
              <a:t> </a:t>
            </a:r>
            <a:r>
              <a:rPr lang="tr-TR" sz="1800" spc="65" dirty="0">
                <a:latin typeface="Cambria"/>
                <a:cs typeface="Cambria"/>
              </a:rPr>
              <a:t>midir?</a:t>
            </a:r>
            <a:r>
              <a:rPr lang="tr-TR" sz="1800" spc="145" dirty="0">
                <a:latin typeface="Cambria"/>
                <a:cs typeface="Cambria"/>
              </a:rPr>
              <a:t> </a:t>
            </a:r>
            <a:r>
              <a:rPr lang="tr-TR" sz="1800" spc="65" dirty="0">
                <a:latin typeface="Cambria"/>
                <a:cs typeface="Cambria"/>
              </a:rPr>
              <a:t>Neden?</a:t>
            </a:r>
            <a:endParaRPr lang="tr-TR" sz="1800" dirty="0">
              <a:latin typeface="Cambria"/>
              <a:cs typeface="Cambria"/>
            </a:endParaRPr>
          </a:p>
          <a:p>
            <a:pPr marL="184785" indent="-172085">
              <a:lnSpc>
                <a:spcPct val="100000"/>
              </a:lnSpc>
              <a:spcBef>
                <a:spcPts val="720"/>
              </a:spcBef>
              <a:buFont typeface="Arial MT"/>
              <a:buChar char="•"/>
              <a:tabLst>
                <a:tab pos="184785" algn="l"/>
              </a:tabLst>
            </a:pPr>
            <a:r>
              <a:rPr lang="tr-TR" sz="1800" spc="10" dirty="0">
                <a:latin typeface="Cambria"/>
                <a:cs typeface="Cambria"/>
              </a:rPr>
              <a:t>Probleme</a:t>
            </a:r>
            <a:r>
              <a:rPr lang="tr-TR" sz="1800" spc="200" dirty="0">
                <a:latin typeface="Cambria"/>
                <a:cs typeface="Cambria"/>
              </a:rPr>
              <a:t> </a:t>
            </a:r>
            <a:r>
              <a:rPr lang="tr-TR" sz="1800" spc="85" dirty="0">
                <a:latin typeface="Cambria"/>
                <a:cs typeface="Cambria"/>
              </a:rPr>
              <a:t>dönüşmesi</a:t>
            </a:r>
            <a:r>
              <a:rPr lang="tr-TR" sz="1800" spc="195" dirty="0">
                <a:latin typeface="Cambria"/>
                <a:cs typeface="Cambria"/>
              </a:rPr>
              <a:t> </a:t>
            </a:r>
            <a:r>
              <a:rPr lang="tr-TR" sz="1800" spc="55" dirty="0">
                <a:latin typeface="Cambria"/>
                <a:cs typeface="Cambria"/>
              </a:rPr>
              <a:t>için</a:t>
            </a:r>
            <a:r>
              <a:rPr lang="tr-TR" sz="1800" spc="190" dirty="0">
                <a:latin typeface="Cambria"/>
                <a:cs typeface="Cambria"/>
              </a:rPr>
              <a:t> </a:t>
            </a:r>
            <a:r>
              <a:rPr lang="tr-TR" sz="1800" spc="75" dirty="0">
                <a:latin typeface="Cambria"/>
                <a:cs typeface="Cambria"/>
              </a:rPr>
              <a:t>ne</a:t>
            </a:r>
            <a:r>
              <a:rPr lang="tr-TR" sz="1800" spc="190" dirty="0">
                <a:latin typeface="Cambria"/>
                <a:cs typeface="Cambria"/>
              </a:rPr>
              <a:t> </a:t>
            </a:r>
            <a:r>
              <a:rPr lang="tr-TR" sz="1800" spc="65" dirty="0">
                <a:latin typeface="Cambria"/>
                <a:cs typeface="Cambria"/>
              </a:rPr>
              <a:t>olması</a:t>
            </a:r>
            <a:r>
              <a:rPr lang="tr-TR" sz="1800" spc="200" dirty="0">
                <a:latin typeface="Cambria"/>
                <a:cs typeface="Cambria"/>
              </a:rPr>
              <a:t> </a:t>
            </a:r>
            <a:r>
              <a:rPr lang="tr-TR" sz="1800" spc="40" dirty="0">
                <a:latin typeface="Cambria"/>
                <a:cs typeface="Cambria"/>
              </a:rPr>
              <a:t>gerekir?</a:t>
            </a:r>
          </a:p>
          <a:p>
            <a:pPr marL="12700">
              <a:lnSpc>
                <a:spcPct val="100000"/>
              </a:lnSpc>
            </a:pPr>
            <a:r>
              <a:rPr lang="tr-TR" sz="1800" spc="100" dirty="0">
                <a:latin typeface="Cambria"/>
                <a:cs typeface="Cambria"/>
              </a:rPr>
              <a:t>Sorumuzu</a:t>
            </a:r>
            <a:r>
              <a:rPr lang="tr-TR" sz="1800" spc="195" dirty="0">
                <a:latin typeface="Cambria"/>
                <a:cs typeface="Cambria"/>
              </a:rPr>
              <a:t> </a:t>
            </a:r>
            <a:r>
              <a:rPr lang="tr-TR" sz="1800" spc="50" dirty="0">
                <a:latin typeface="Cambria"/>
                <a:cs typeface="Cambria"/>
              </a:rPr>
              <a:t>biraz</a:t>
            </a:r>
            <a:r>
              <a:rPr lang="tr-TR" sz="1800" spc="240" dirty="0">
                <a:latin typeface="Cambria"/>
                <a:cs typeface="Cambria"/>
              </a:rPr>
              <a:t> </a:t>
            </a:r>
            <a:r>
              <a:rPr lang="tr-TR" sz="1800" spc="10" dirty="0">
                <a:latin typeface="Cambria"/>
                <a:cs typeface="Cambria"/>
              </a:rPr>
              <a:t>değiştirip</a:t>
            </a:r>
            <a:r>
              <a:rPr lang="tr-TR" sz="1800" spc="235" dirty="0">
                <a:latin typeface="Cambria"/>
                <a:cs typeface="Cambria"/>
              </a:rPr>
              <a:t> </a:t>
            </a:r>
            <a:r>
              <a:rPr lang="tr-TR" sz="1800" spc="75" dirty="0">
                <a:latin typeface="Cambria"/>
                <a:cs typeface="Cambria"/>
              </a:rPr>
              <a:t>aşağıdaki</a:t>
            </a:r>
            <a:r>
              <a:rPr lang="tr-TR" sz="1800" spc="250" dirty="0">
                <a:latin typeface="Cambria"/>
                <a:cs typeface="Cambria"/>
              </a:rPr>
              <a:t> </a:t>
            </a:r>
            <a:r>
              <a:rPr lang="tr-TR" sz="1800" spc="10" dirty="0">
                <a:latin typeface="Cambria"/>
                <a:cs typeface="Cambria"/>
              </a:rPr>
              <a:t>gibi</a:t>
            </a:r>
            <a:r>
              <a:rPr lang="tr-TR" sz="1800" spc="240" dirty="0">
                <a:latin typeface="Cambria"/>
                <a:cs typeface="Cambria"/>
              </a:rPr>
              <a:t> </a:t>
            </a:r>
            <a:r>
              <a:rPr lang="tr-TR" sz="1800" spc="55" dirty="0">
                <a:latin typeface="Cambria"/>
                <a:cs typeface="Cambria"/>
              </a:rPr>
              <a:t>güncelleyelim.</a:t>
            </a:r>
            <a:endParaRPr lang="tr-TR" sz="1800" dirty="0">
              <a:latin typeface="Cambria"/>
              <a:cs typeface="Cambria"/>
            </a:endParaRPr>
          </a:p>
          <a:p>
            <a:pPr marL="12700" marR="5080">
              <a:lnSpc>
                <a:spcPct val="150000"/>
              </a:lnSpc>
            </a:pPr>
            <a:r>
              <a:rPr lang="tr-TR" sz="1800" i="1" spc="75" dirty="0">
                <a:latin typeface="Cambria"/>
                <a:cs typeface="Cambria"/>
              </a:rPr>
              <a:t>“Peki,</a:t>
            </a:r>
            <a:r>
              <a:rPr lang="tr-TR" sz="1800" i="1" spc="150" dirty="0">
                <a:latin typeface="Cambria"/>
                <a:cs typeface="Cambria"/>
              </a:rPr>
              <a:t> </a:t>
            </a:r>
            <a:r>
              <a:rPr lang="tr-TR" sz="1800" i="1" spc="50" dirty="0">
                <a:latin typeface="Cambria"/>
                <a:cs typeface="Cambria"/>
              </a:rPr>
              <a:t>ertesi</a:t>
            </a:r>
            <a:r>
              <a:rPr lang="tr-TR" sz="1800" i="1" spc="150" dirty="0">
                <a:latin typeface="Cambria"/>
                <a:cs typeface="Cambria"/>
              </a:rPr>
              <a:t> </a:t>
            </a:r>
            <a:r>
              <a:rPr lang="tr-TR" sz="1800" i="1" spc="75" dirty="0">
                <a:latin typeface="Cambria"/>
                <a:cs typeface="Cambria"/>
              </a:rPr>
              <a:t>gün</a:t>
            </a:r>
            <a:r>
              <a:rPr lang="tr-TR" sz="1800" i="1" spc="145" dirty="0">
                <a:latin typeface="Cambria"/>
                <a:cs typeface="Cambria"/>
              </a:rPr>
              <a:t> </a:t>
            </a:r>
            <a:r>
              <a:rPr lang="tr-TR" sz="1800" i="1" spc="80" dirty="0">
                <a:latin typeface="Cambria"/>
                <a:cs typeface="Cambria"/>
              </a:rPr>
              <a:t>okulda</a:t>
            </a:r>
            <a:r>
              <a:rPr lang="tr-TR" sz="1800" i="1" spc="140" dirty="0">
                <a:latin typeface="Cambria"/>
                <a:cs typeface="Cambria"/>
              </a:rPr>
              <a:t> </a:t>
            </a:r>
            <a:r>
              <a:rPr lang="tr-TR" sz="1800" i="1" spc="55" dirty="0">
                <a:latin typeface="Cambria"/>
                <a:cs typeface="Cambria"/>
              </a:rPr>
              <a:t>teslim</a:t>
            </a:r>
            <a:r>
              <a:rPr lang="tr-TR" sz="1800" i="1" spc="145" dirty="0">
                <a:latin typeface="Cambria"/>
                <a:cs typeface="Cambria"/>
              </a:rPr>
              <a:t> </a:t>
            </a:r>
            <a:r>
              <a:rPr lang="tr-TR" sz="1800" i="1" spc="55" dirty="0">
                <a:latin typeface="Cambria"/>
                <a:cs typeface="Cambria"/>
              </a:rPr>
              <a:t>etmemiz</a:t>
            </a:r>
            <a:r>
              <a:rPr lang="tr-TR" sz="1800" i="1" spc="165" dirty="0">
                <a:latin typeface="Cambria"/>
                <a:cs typeface="Cambria"/>
              </a:rPr>
              <a:t> </a:t>
            </a:r>
            <a:r>
              <a:rPr lang="tr-TR" sz="1800" i="1" spc="75" dirty="0">
                <a:latin typeface="Cambria"/>
                <a:cs typeface="Cambria"/>
              </a:rPr>
              <a:t>gereken</a:t>
            </a:r>
            <a:r>
              <a:rPr lang="tr-TR" sz="1800" i="1" spc="140" dirty="0">
                <a:latin typeface="Cambria"/>
                <a:cs typeface="Cambria"/>
              </a:rPr>
              <a:t> </a:t>
            </a:r>
            <a:r>
              <a:rPr lang="tr-TR" sz="1800" i="1" spc="60" dirty="0">
                <a:latin typeface="Cambria"/>
                <a:cs typeface="Cambria"/>
              </a:rPr>
              <a:t>çok</a:t>
            </a:r>
            <a:r>
              <a:rPr lang="tr-TR" sz="1800" i="1" spc="135" dirty="0">
                <a:latin typeface="Cambria"/>
                <a:cs typeface="Cambria"/>
              </a:rPr>
              <a:t> </a:t>
            </a:r>
            <a:r>
              <a:rPr lang="tr-TR" sz="1800" i="1" spc="55" dirty="0">
                <a:latin typeface="Cambria"/>
                <a:cs typeface="Cambria"/>
              </a:rPr>
              <a:t>önemli</a:t>
            </a:r>
            <a:r>
              <a:rPr lang="tr-TR" sz="1800" i="1" spc="145" dirty="0">
                <a:latin typeface="Cambria"/>
                <a:cs typeface="Cambria"/>
              </a:rPr>
              <a:t> </a:t>
            </a:r>
            <a:r>
              <a:rPr lang="tr-TR" sz="1800" i="1" dirty="0">
                <a:latin typeface="Cambria"/>
                <a:cs typeface="Cambria"/>
              </a:rPr>
              <a:t>bir</a:t>
            </a:r>
            <a:r>
              <a:rPr lang="tr-TR" sz="1800" i="1" spc="140" dirty="0">
                <a:latin typeface="Cambria"/>
                <a:cs typeface="Cambria"/>
              </a:rPr>
              <a:t> </a:t>
            </a:r>
            <a:r>
              <a:rPr lang="tr-TR" sz="1800" i="1" dirty="0">
                <a:latin typeface="Cambria"/>
                <a:cs typeface="Cambria"/>
              </a:rPr>
              <a:t>proje</a:t>
            </a:r>
            <a:r>
              <a:rPr lang="tr-TR" sz="1800" i="1" spc="155" dirty="0">
                <a:latin typeface="Cambria"/>
                <a:cs typeface="Cambria"/>
              </a:rPr>
              <a:t> </a:t>
            </a:r>
            <a:r>
              <a:rPr lang="tr-TR" sz="1800" i="1" spc="70" dirty="0">
                <a:latin typeface="Cambria"/>
                <a:cs typeface="Cambria"/>
              </a:rPr>
              <a:t>çalışması </a:t>
            </a:r>
            <a:r>
              <a:rPr lang="tr-TR" sz="1800" i="1" spc="95" dirty="0">
                <a:latin typeface="Cambria"/>
                <a:cs typeface="Cambria"/>
              </a:rPr>
              <a:t>yapmaktayız,</a:t>
            </a:r>
            <a:r>
              <a:rPr lang="tr-TR" sz="1800" i="1" spc="210" dirty="0">
                <a:latin typeface="Cambria"/>
                <a:cs typeface="Cambria"/>
              </a:rPr>
              <a:t> </a:t>
            </a:r>
            <a:r>
              <a:rPr lang="tr-TR" sz="1800" i="1" spc="55" dirty="0">
                <a:latin typeface="Cambria"/>
                <a:cs typeface="Cambria"/>
              </a:rPr>
              <a:t>tam</a:t>
            </a:r>
            <a:r>
              <a:rPr lang="tr-TR" sz="1800" i="1" spc="195" dirty="0">
                <a:latin typeface="Cambria"/>
                <a:cs typeface="Cambria"/>
              </a:rPr>
              <a:t> </a:t>
            </a:r>
            <a:r>
              <a:rPr lang="tr-TR" sz="1800" i="1" spc="65" dirty="0">
                <a:latin typeface="Cambria"/>
                <a:cs typeface="Cambria"/>
              </a:rPr>
              <a:t>çalışmamızı</a:t>
            </a:r>
            <a:r>
              <a:rPr lang="tr-TR" sz="1800" i="1" spc="200" dirty="0">
                <a:latin typeface="Cambria"/>
                <a:cs typeface="Cambria"/>
              </a:rPr>
              <a:t> </a:t>
            </a:r>
            <a:r>
              <a:rPr lang="tr-TR" sz="1800" i="1" spc="10" dirty="0">
                <a:latin typeface="Cambria"/>
                <a:cs typeface="Cambria"/>
              </a:rPr>
              <a:t>bitirme</a:t>
            </a:r>
            <a:r>
              <a:rPr lang="tr-TR" sz="1800" i="1" spc="215" dirty="0">
                <a:latin typeface="Cambria"/>
                <a:cs typeface="Cambria"/>
              </a:rPr>
              <a:t> </a:t>
            </a:r>
            <a:r>
              <a:rPr lang="tr-TR" sz="1800" i="1" spc="110" dirty="0">
                <a:latin typeface="Cambria"/>
                <a:cs typeface="Cambria"/>
              </a:rPr>
              <a:t>aşamasına</a:t>
            </a:r>
            <a:r>
              <a:rPr lang="tr-TR" sz="1800" i="1" spc="215" dirty="0">
                <a:latin typeface="Cambria"/>
                <a:cs typeface="Cambria"/>
              </a:rPr>
              <a:t> </a:t>
            </a:r>
            <a:r>
              <a:rPr lang="tr-TR" sz="1800" i="1" spc="60" dirty="0">
                <a:latin typeface="Cambria"/>
                <a:cs typeface="Cambria"/>
              </a:rPr>
              <a:t>geldiğimizde</a:t>
            </a:r>
            <a:r>
              <a:rPr lang="tr-TR" sz="1800" i="1" spc="200" dirty="0">
                <a:latin typeface="Cambria"/>
                <a:cs typeface="Cambria"/>
              </a:rPr>
              <a:t> </a:t>
            </a:r>
            <a:r>
              <a:rPr lang="tr-TR" sz="1800" i="1" spc="10" dirty="0">
                <a:latin typeface="Cambria"/>
                <a:cs typeface="Cambria"/>
              </a:rPr>
              <a:t>elektrikler</a:t>
            </a:r>
            <a:r>
              <a:rPr lang="tr-TR" sz="1800" i="1" spc="200" dirty="0">
                <a:latin typeface="Cambria"/>
                <a:cs typeface="Cambria"/>
              </a:rPr>
              <a:t> </a:t>
            </a:r>
            <a:r>
              <a:rPr lang="tr-TR" sz="1800" i="1" spc="60" dirty="0">
                <a:latin typeface="Cambria"/>
                <a:cs typeface="Cambria"/>
              </a:rPr>
              <a:t>kesiliyor”</a:t>
            </a:r>
            <a:endParaRPr lang="tr-TR" sz="1800" dirty="0">
              <a:latin typeface="Cambria"/>
              <a:cs typeface="Cambria"/>
            </a:endParaRPr>
          </a:p>
          <a:p>
            <a:pPr marL="184785" indent="-172085">
              <a:lnSpc>
                <a:spcPct val="100000"/>
              </a:lnSpc>
              <a:spcBef>
                <a:spcPts val="720"/>
              </a:spcBef>
              <a:buFont typeface="Arial MT"/>
              <a:buChar char="•"/>
              <a:tabLst>
                <a:tab pos="184785" algn="l"/>
              </a:tabLst>
            </a:pPr>
            <a:r>
              <a:rPr lang="tr-TR" sz="1800" spc="140" dirty="0">
                <a:latin typeface="Cambria"/>
                <a:cs typeface="Cambria"/>
              </a:rPr>
              <a:t>Bu</a:t>
            </a:r>
            <a:r>
              <a:rPr lang="tr-TR" sz="1800" spc="150" dirty="0">
                <a:latin typeface="Cambria"/>
                <a:cs typeface="Cambria"/>
              </a:rPr>
              <a:t> </a:t>
            </a:r>
            <a:r>
              <a:rPr lang="tr-TR" sz="1800" spc="55" dirty="0">
                <a:latin typeface="Cambria"/>
                <a:cs typeface="Cambria"/>
              </a:rPr>
              <a:t>yeni</a:t>
            </a:r>
            <a:r>
              <a:rPr lang="tr-TR" sz="1800" spc="150" dirty="0">
                <a:latin typeface="Cambria"/>
                <a:cs typeface="Cambria"/>
              </a:rPr>
              <a:t> </a:t>
            </a:r>
            <a:r>
              <a:rPr lang="tr-TR" sz="1800" spc="100" dirty="0">
                <a:latin typeface="Cambria"/>
                <a:cs typeface="Cambria"/>
              </a:rPr>
              <a:t>durum</a:t>
            </a:r>
            <a:r>
              <a:rPr lang="tr-TR" sz="1800" spc="145" dirty="0">
                <a:latin typeface="Cambria"/>
                <a:cs typeface="Cambria"/>
              </a:rPr>
              <a:t> </a:t>
            </a:r>
            <a:r>
              <a:rPr lang="tr-TR" sz="1800" dirty="0">
                <a:latin typeface="Cambria"/>
                <a:cs typeface="Cambria"/>
              </a:rPr>
              <a:t>bir</a:t>
            </a:r>
            <a:r>
              <a:rPr lang="tr-TR" sz="1800" spc="160" dirty="0">
                <a:latin typeface="Cambria"/>
                <a:cs typeface="Cambria"/>
              </a:rPr>
              <a:t> </a:t>
            </a:r>
            <a:r>
              <a:rPr lang="tr-TR" sz="1800" spc="55" dirty="0">
                <a:latin typeface="Cambria"/>
                <a:cs typeface="Cambria"/>
              </a:rPr>
              <a:t>problem</a:t>
            </a:r>
            <a:r>
              <a:rPr lang="tr-TR" sz="1800" spc="165" dirty="0">
                <a:latin typeface="Cambria"/>
                <a:cs typeface="Cambria"/>
              </a:rPr>
              <a:t> </a:t>
            </a:r>
            <a:r>
              <a:rPr lang="tr-TR" sz="1800" spc="50" dirty="0">
                <a:latin typeface="Cambria"/>
                <a:cs typeface="Cambria"/>
              </a:rPr>
              <a:t>midir?</a:t>
            </a:r>
            <a:endParaRPr lang="tr-TR" sz="1800" dirty="0">
              <a:latin typeface="Cambria"/>
              <a:cs typeface="Cambria"/>
            </a:endParaRPr>
          </a:p>
          <a:p>
            <a:pPr marL="184785" indent="-172085">
              <a:lnSpc>
                <a:spcPct val="100000"/>
              </a:lnSpc>
              <a:spcBef>
                <a:spcPts val="720"/>
              </a:spcBef>
              <a:buFont typeface="Arial MT"/>
              <a:buChar char="•"/>
              <a:tabLst>
                <a:tab pos="184785" algn="l"/>
              </a:tabLst>
            </a:pPr>
            <a:r>
              <a:rPr lang="tr-TR" sz="1800" spc="90" dirty="0">
                <a:latin typeface="Cambria"/>
                <a:cs typeface="Cambria"/>
              </a:rPr>
              <a:t>Önceki</a:t>
            </a:r>
            <a:r>
              <a:rPr lang="tr-TR" sz="1800" spc="175" dirty="0">
                <a:latin typeface="Cambria"/>
                <a:cs typeface="Cambria"/>
              </a:rPr>
              <a:t> </a:t>
            </a:r>
            <a:r>
              <a:rPr lang="tr-TR" sz="1800" spc="100" dirty="0">
                <a:latin typeface="Cambria"/>
                <a:cs typeface="Cambria"/>
              </a:rPr>
              <a:t>duruma</a:t>
            </a:r>
            <a:r>
              <a:rPr lang="tr-TR" sz="1800" spc="165" dirty="0">
                <a:latin typeface="Cambria"/>
                <a:cs typeface="Cambria"/>
              </a:rPr>
              <a:t> </a:t>
            </a:r>
            <a:r>
              <a:rPr lang="tr-TR" sz="1800" dirty="0">
                <a:latin typeface="Cambria"/>
                <a:cs typeface="Cambria"/>
              </a:rPr>
              <a:t>göre</a:t>
            </a:r>
            <a:r>
              <a:rPr lang="tr-TR" sz="1800" spc="170" dirty="0">
                <a:latin typeface="Cambria"/>
                <a:cs typeface="Cambria"/>
              </a:rPr>
              <a:t> </a:t>
            </a:r>
            <a:r>
              <a:rPr lang="tr-TR" sz="1800" spc="75" dirty="0">
                <a:latin typeface="Cambria"/>
                <a:cs typeface="Cambria"/>
              </a:rPr>
              <a:t>ne</a:t>
            </a:r>
            <a:r>
              <a:rPr lang="tr-TR" sz="1800" spc="160" dirty="0">
                <a:latin typeface="Cambria"/>
                <a:cs typeface="Cambria"/>
              </a:rPr>
              <a:t> </a:t>
            </a:r>
            <a:r>
              <a:rPr lang="tr-TR" sz="1800" spc="50" dirty="0">
                <a:latin typeface="Cambria"/>
                <a:cs typeface="Cambria"/>
              </a:rPr>
              <a:t>değişti?</a:t>
            </a:r>
            <a:endParaRPr lang="tr-TR" sz="1800" dirty="0">
              <a:latin typeface="Cambria"/>
              <a:cs typeface="Cambria"/>
            </a:endParaRPr>
          </a:p>
          <a:p>
            <a:pPr>
              <a:lnSpc>
                <a:spcPct val="100000"/>
              </a:lnSpc>
              <a:spcBef>
                <a:spcPts val="755"/>
              </a:spcBef>
            </a:pPr>
            <a:endParaRPr lang="tr-TR" sz="1800" dirty="0">
              <a:latin typeface="Cambria"/>
              <a:cs typeface="Cambria"/>
            </a:endParaRPr>
          </a:p>
          <a:p>
            <a:pPr marL="12700" marR="24130">
              <a:lnSpc>
                <a:spcPct val="150000"/>
              </a:lnSpc>
            </a:pPr>
            <a:r>
              <a:rPr lang="tr-TR" sz="1800" spc="80" dirty="0">
                <a:latin typeface="Cambria"/>
                <a:cs typeface="Cambria"/>
              </a:rPr>
              <a:t>Örnekten</a:t>
            </a:r>
            <a:r>
              <a:rPr lang="tr-TR" sz="1800" spc="190" dirty="0">
                <a:latin typeface="Cambria"/>
                <a:cs typeface="Cambria"/>
              </a:rPr>
              <a:t> </a:t>
            </a:r>
            <a:r>
              <a:rPr lang="tr-TR" sz="1800" spc="65" dirty="0">
                <a:latin typeface="Cambria"/>
                <a:cs typeface="Cambria"/>
              </a:rPr>
              <a:t>anladığımız</a:t>
            </a:r>
            <a:r>
              <a:rPr lang="tr-TR" sz="1800" spc="225" dirty="0">
                <a:latin typeface="Cambria"/>
                <a:cs typeface="Cambria"/>
              </a:rPr>
              <a:t> </a:t>
            </a:r>
            <a:r>
              <a:rPr lang="tr-TR" sz="1800" spc="10" dirty="0">
                <a:latin typeface="Cambria"/>
                <a:cs typeface="Cambria"/>
              </a:rPr>
              <a:t>gibi</a:t>
            </a:r>
            <a:r>
              <a:rPr lang="tr-TR" sz="1800" spc="225" dirty="0">
                <a:latin typeface="Cambria"/>
                <a:cs typeface="Cambria"/>
              </a:rPr>
              <a:t> </a:t>
            </a:r>
            <a:r>
              <a:rPr lang="tr-TR" sz="1800" b="1" spc="10" dirty="0">
                <a:latin typeface="Cambria"/>
                <a:cs typeface="Cambria"/>
              </a:rPr>
              <a:t>problemler</a:t>
            </a:r>
            <a:r>
              <a:rPr lang="tr-TR" sz="1800" b="1" spc="250" dirty="0">
                <a:latin typeface="Cambria"/>
                <a:cs typeface="Cambria"/>
              </a:rPr>
              <a:t> </a:t>
            </a:r>
            <a:r>
              <a:rPr lang="tr-TR" sz="1800" b="1" spc="65" dirty="0">
                <a:latin typeface="Cambria"/>
                <a:cs typeface="Cambria"/>
              </a:rPr>
              <a:t>bizim</a:t>
            </a:r>
            <a:r>
              <a:rPr lang="tr-TR" sz="1800" b="1" spc="254" dirty="0">
                <a:latin typeface="Cambria"/>
                <a:cs typeface="Cambria"/>
              </a:rPr>
              <a:t> </a:t>
            </a:r>
            <a:r>
              <a:rPr lang="tr-TR" sz="1800" b="1" spc="70" dirty="0">
                <a:latin typeface="Cambria"/>
                <a:cs typeface="Cambria"/>
              </a:rPr>
              <a:t>ihtiyaçlarımıza</a:t>
            </a:r>
            <a:r>
              <a:rPr lang="tr-TR" sz="1800" b="1" spc="265" dirty="0">
                <a:latin typeface="Cambria"/>
                <a:cs typeface="Cambria"/>
              </a:rPr>
              <a:t> </a:t>
            </a:r>
            <a:r>
              <a:rPr lang="tr-TR" sz="1800" b="1" spc="10" dirty="0">
                <a:latin typeface="Cambria"/>
                <a:cs typeface="Cambria"/>
              </a:rPr>
              <a:t>göre</a:t>
            </a:r>
            <a:r>
              <a:rPr lang="tr-TR" sz="1800" b="1" spc="250" dirty="0">
                <a:latin typeface="Cambria"/>
                <a:cs typeface="Cambria"/>
              </a:rPr>
              <a:t> </a:t>
            </a:r>
            <a:r>
              <a:rPr lang="tr-TR" sz="1800" b="1" spc="55" dirty="0">
                <a:latin typeface="Cambria"/>
                <a:cs typeface="Cambria"/>
              </a:rPr>
              <a:t>içinde </a:t>
            </a:r>
            <a:r>
              <a:rPr lang="tr-TR" sz="1800" b="1" spc="65" dirty="0">
                <a:latin typeface="Cambria"/>
                <a:cs typeface="Cambria"/>
              </a:rPr>
              <a:t>bulunduğumuz</a:t>
            </a:r>
            <a:r>
              <a:rPr lang="tr-TR" sz="1800" b="1" spc="220" dirty="0">
                <a:latin typeface="Cambria"/>
                <a:cs typeface="Cambria"/>
              </a:rPr>
              <a:t> </a:t>
            </a:r>
            <a:r>
              <a:rPr lang="tr-TR" sz="1800" b="1" dirty="0">
                <a:latin typeface="Cambria"/>
                <a:cs typeface="Cambria"/>
              </a:rPr>
              <a:t>şartlara</a:t>
            </a:r>
            <a:r>
              <a:rPr lang="tr-TR" sz="1800" b="1" spc="250" dirty="0">
                <a:latin typeface="Cambria"/>
                <a:cs typeface="Cambria"/>
              </a:rPr>
              <a:t> </a:t>
            </a:r>
            <a:r>
              <a:rPr lang="tr-TR" sz="1800" b="1" dirty="0">
                <a:latin typeface="Cambria"/>
                <a:cs typeface="Cambria"/>
              </a:rPr>
              <a:t>göre</a:t>
            </a:r>
            <a:r>
              <a:rPr lang="tr-TR" sz="1800" b="1" spc="250" dirty="0">
                <a:latin typeface="Cambria"/>
                <a:cs typeface="Cambria"/>
              </a:rPr>
              <a:t> </a:t>
            </a:r>
            <a:r>
              <a:rPr lang="tr-TR" sz="1800" b="1" spc="65" dirty="0">
                <a:latin typeface="Cambria"/>
                <a:cs typeface="Cambria"/>
              </a:rPr>
              <a:t>değişmektedir</a:t>
            </a:r>
            <a:r>
              <a:rPr lang="tr-TR" sz="1800" spc="65" dirty="0">
                <a:latin typeface="Cambria"/>
                <a:cs typeface="Cambria"/>
              </a:rPr>
              <a:t>.</a:t>
            </a:r>
            <a:r>
              <a:rPr lang="tr-TR" sz="1800" spc="225" dirty="0">
                <a:latin typeface="Cambria"/>
                <a:cs typeface="Cambria"/>
              </a:rPr>
              <a:t> </a:t>
            </a:r>
            <a:r>
              <a:rPr lang="tr-TR" sz="1800" spc="65" dirty="0">
                <a:latin typeface="Cambria"/>
                <a:cs typeface="Cambria"/>
              </a:rPr>
              <a:t>Mesela</a:t>
            </a:r>
            <a:r>
              <a:rPr lang="tr-TR" sz="1800" spc="220" dirty="0">
                <a:latin typeface="Cambria"/>
                <a:cs typeface="Cambria"/>
              </a:rPr>
              <a:t> </a:t>
            </a:r>
            <a:r>
              <a:rPr lang="tr-TR" sz="1800" dirty="0">
                <a:latin typeface="Cambria"/>
                <a:cs typeface="Cambria"/>
              </a:rPr>
              <a:t>bir</a:t>
            </a:r>
            <a:r>
              <a:rPr lang="tr-TR" sz="1800" spc="204" dirty="0">
                <a:latin typeface="Cambria"/>
                <a:cs typeface="Cambria"/>
              </a:rPr>
              <a:t> </a:t>
            </a:r>
            <a:r>
              <a:rPr lang="tr-TR" sz="1800" spc="65" dirty="0">
                <a:latin typeface="Cambria"/>
                <a:cs typeface="Cambria"/>
              </a:rPr>
              <a:t>kaydırağa</a:t>
            </a:r>
            <a:r>
              <a:rPr lang="tr-TR" sz="1800" spc="235" dirty="0">
                <a:latin typeface="Cambria"/>
                <a:cs typeface="Cambria"/>
              </a:rPr>
              <a:t> </a:t>
            </a:r>
            <a:r>
              <a:rPr lang="tr-TR" sz="1800" spc="90" dirty="0">
                <a:latin typeface="Cambria"/>
                <a:cs typeface="Cambria"/>
              </a:rPr>
              <a:t>çıkmak</a:t>
            </a:r>
            <a:r>
              <a:rPr lang="tr-TR" sz="1800" spc="225" dirty="0">
                <a:latin typeface="Cambria"/>
                <a:cs typeface="Cambria"/>
              </a:rPr>
              <a:t> </a:t>
            </a:r>
            <a:r>
              <a:rPr lang="tr-TR" sz="1800" spc="40" dirty="0">
                <a:latin typeface="Cambria"/>
                <a:cs typeface="Cambria"/>
              </a:rPr>
              <a:t>bizim </a:t>
            </a:r>
            <a:r>
              <a:rPr lang="tr-TR" sz="1800" spc="55" dirty="0">
                <a:latin typeface="Cambria"/>
                <a:cs typeface="Cambria"/>
              </a:rPr>
              <a:t>için</a:t>
            </a:r>
            <a:r>
              <a:rPr lang="tr-TR" sz="1800" spc="165" dirty="0">
                <a:latin typeface="Cambria"/>
                <a:cs typeface="Cambria"/>
              </a:rPr>
              <a:t> </a:t>
            </a:r>
            <a:r>
              <a:rPr lang="tr-TR" sz="1800" spc="55" dirty="0">
                <a:latin typeface="Cambria"/>
                <a:cs typeface="Cambria"/>
              </a:rPr>
              <a:t>problem</a:t>
            </a:r>
            <a:r>
              <a:rPr lang="tr-TR" sz="1800" spc="175" dirty="0">
                <a:latin typeface="Cambria"/>
                <a:cs typeface="Cambria"/>
              </a:rPr>
              <a:t> </a:t>
            </a:r>
            <a:r>
              <a:rPr lang="tr-TR" sz="1800" spc="55" dirty="0">
                <a:latin typeface="Cambria"/>
                <a:cs typeface="Cambria"/>
              </a:rPr>
              <a:t>olmayabilir</a:t>
            </a:r>
            <a:r>
              <a:rPr lang="tr-TR" sz="1800" spc="180" dirty="0">
                <a:latin typeface="Cambria"/>
                <a:cs typeface="Cambria"/>
              </a:rPr>
              <a:t> </a:t>
            </a:r>
            <a:r>
              <a:rPr lang="tr-TR" sz="1800" spc="60" dirty="0">
                <a:latin typeface="Cambria"/>
                <a:cs typeface="Cambria"/>
              </a:rPr>
              <a:t>peki</a:t>
            </a:r>
            <a:r>
              <a:rPr lang="tr-TR" sz="1800" spc="175" dirty="0">
                <a:latin typeface="Cambria"/>
                <a:cs typeface="Cambria"/>
              </a:rPr>
              <a:t> </a:t>
            </a:r>
            <a:r>
              <a:rPr lang="tr-TR" sz="1800" spc="110" dirty="0">
                <a:latin typeface="Cambria"/>
                <a:cs typeface="Cambria"/>
              </a:rPr>
              <a:t>bu</a:t>
            </a:r>
            <a:r>
              <a:rPr lang="tr-TR" sz="1800" spc="165" dirty="0">
                <a:latin typeface="Cambria"/>
                <a:cs typeface="Cambria"/>
              </a:rPr>
              <a:t> </a:t>
            </a:r>
            <a:r>
              <a:rPr lang="tr-TR" sz="1800" spc="100" dirty="0">
                <a:latin typeface="Cambria"/>
                <a:cs typeface="Cambria"/>
              </a:rPr>
              <a:t>durum</a:t>
            </a:r>
            <a:r>
              <a:rPr lang="tr-TR" sz="1800" spc="160" dirty="0">
                <a:latin typeface="Cambria"/>
                <a:cs typeface="Cambria"/>
              </a:rPr>
              <a:t> </a:t>
            </a:r>
            <a:r>
              <a:rPr lang="tr-TR" sz="1800" spc="75" dirty="0">
                <a:latin typeface="Cambria"/>
                <a:cs typeface="Cambria"/>
              </a:rPr>
              <a:t>herkes</a:t>
            </a:r>
            <a:r>
              <a:rPr lang="tr-TR" sz="1800" spc="160" dirty="0">
                <a:latin typeface="Cambria"/>
                <a:cs typeface="Cambria"/>
              </a:rPr>
              <a:t> </a:t>
            </a:r>
            <a:r>
              <a:rPr lang="tr-TR" sz="1800" spc="55" dirty="0">
                <a:latin typeface="Cambria"/>
                <a:cs typeface="Cambria"/>
              </a:rPr>
              <a:t>için</a:t>
            </a:r>
            <a:r>
              <a:rPr lang="tr-TR" sz="1800" spc="165" dirty="0">
                <a:latin typeface="Cambria"/>
                <a:cs typeface="Cambria"/>
              </a:rPr>
              <a:t> </a:t>
            </a:r>
            <a:r>
              <a:rPr lang="tr-TR" sz="1800" dirty="0">
                <a:latin typeface="Cambria"/>
                <a:cs typeface="Cambria"/>
              </a:rPr>
              <a:t>geçerli</a:t>
            </a:r>
            <a:r>
              <a:rPr lang="tr-TR" sz="1800" spc="175" dirty="0">
                <a:latin typeface="Cambria"/>
                <a:cs typeface="Cambria"/>
              </a:rPr>
              <a:t> </a:t>
            </a:r>
            <a:r>
              <a:rPr lang="tr-TR" sz="1800" spc="55" dirty="0">
                <a:latin typeface="Cambria"/>
                <a:cs typeface="Cambria"/>
              </a:rPr>
              <a:t>midir?</a:t>
            </a:r>
            <a:endParaRPr lang="tr-TR" sz="1800" dirty="0">
              <a:latin typeface="Cambria"/>
              <a:cs typeface="Cambria"/>
            </a:endParaRPr>
          </a:p>
          <a:p>
            <a:pPr marL="12700">
              <a:lnSpc>
                <a:spcPct val="100000"/>
              </a:lnSpc>
              <a:spcBef>
                <a:spcPts val="720"/>
              </a:spcBef>
              <a:tabLst>
                <a:tab pos="184785" algn="l"/>
              </a:tabLst>
            </a:pPr>
            <a:endParaRPr lang="tr-TR" sz="1800" dirty="0">
              <a:latin typeface="Cambria"/>
              <a:cs typeface="Cambria"/>
            </a:endParaRPr>
          </a:p>
        </p:txBody>
      </p:sp>
    </p:spTree>
    <p:extLst>
      <p:ext uri="{BB962C8B-B14F-4D97-AF65-F5344CB8AC3E}">
        <p14:creationId xmlns:p14="http://schemas.microsoft.com/office/powerpoint/2010/main" val="3557939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793BF3D-B62E-5172-66E3-49C491078AF1}"/>
              </a:ext>
            </a:extLst>
          </p:cNvPr>
          <p:cNvSpPr txBox="1"/>
          <p:nvPr/>
        </p:nvSpPr>
        <p:spPr>
          <a:xfrm>
            <a:off x="265249" y="229103"/>
            <a:ext cx="14561094" cy="6378669"/>
          </a:xfrm>
          <a:prstGeom prst="rect">
            <a:avLst/>
          </a:prstGeom>
          <a:noFill/>
        </p:spPr>
        <p:txBody>
          <a:bodyPr wrap="square">
            <a:spAutoFit/>
          </a:bodyPr>
          <a:lstStyle/>
          <a:p>
            <a:pPr marL="12700">
              <a:lnSpc>
                <a:spcPct val="100000"/>
              </a:lnSpc>
              <a:spcBef>
                <a:spcPts val="100"/>
              </a:spcBef>
            </a:pPr>
            <a:r>
              <a:rPr lang="tr-TR" sz="1600" dirty="0">
                <a:latin typeface="Cambria"/>
                <a:cs typeface="Cambria"/>
              </a:rPr>
              <a:t>Problemi</a:t>
            </a:r>
            <a:r>
              <a:rPr lang="tr-TR" sz="1600" spc="235" dirty="0">
                <a:latin typeface="Cambria"/>
                <a:cs typeface="Cambria"/>
              </a:rPr>
              <a:t> </a:t>
            </a:r>
            <a:r>
              <a:rPr lang="tr-TR" sz="1600" spc="75" dirty="0">
                <a:latin typeface="Cambria"/>
                <a:cs typeface="Cambria"/>
              </a:rPr>
              <a:t>anladık</a:t>
            </a:r>
            <a:r>
              <a:rPr lang="tr-TR" sz="1600" spc="245" dirty="0">
                <a:latin typeface="Cambria"/>
                <a:cs typeface="Cambria"/>
              </a:rPr>
              <a:t> </a:t>
            </a:r>
            <a:r>
              <a:rPr lang="tr-TR" sz="1600" spc="65" dirty="0">
                <a:latin typeface="Cambria"/>
                <a:cs typeface="Cambria"/>
              </a:rPr>
              <a:t>şimdi</a:t>
            </a:r>
            <a:r>
              <a:rPr lang="tr-TR" sz="1600" spc="240" dirty="0">
                <a:latin typeface="Cambria"/>
                <a:cs typeface="Cambria"/>
              </a:rPr>
              <a:t> </a:t>
            </a:r>
            <a:r>
              <a:rPr lang="tr-TR" sz="1600" spc="65" dirty="0">
                <a:latin typeface="Cambria"/>
                <a:cs typeface="Cambria"/>
              </a:rPr>
              <a:t>çözmek</a:t>
            </a:r>
            <a:r>
              <a:rPr lang="tr-TR" sz="1600" spc="235" dirty="0">
                <a:latin typeface="Cambria"/>
                <a:cs typeface="Cambria"/>
              </a:rPr>
              <a:t> </a:t>
            </a:r>
            <a:r>
              <a:rPr lang="tr-TR" sz="1600" spc="55" dirty="0">
                <a:latin typeface="Cambria"/>
                <a:cs typeface="Cambria"/>
              </a:rPr>
              <a:t>için</a:t>
            </a:r>
            <a:r>
              <a:rPr lang="tr-TR" sz="1600" spc="225" dirty="0">
                <a:latin typeface="Cambria"/>
                <a:cs typeface="Cambria"/>
              </a:rPr>
              <a:t> </a:t>
            </a:r>
            <a:r>
              <a:rPr lang="tr-TR" sz="1600" dirty="0">
                <a:latin typeface="Cambria"/>
                <a:cs typeface="Cambria"/>
              </a:rPr>
              <a:t>gerekli</a:t>
            </a:r>
            <a:r>
              <a:rPr lang="tr-TR" sz="1600" spc="240" dirty="0">
                <a:latin typeface="Cambria"/>
                <a:cs typeface="Cambria"/>
              </a:rPr>
              <a:t> </a:t>
            </a:r>
            <a:r>
              <a:rPr lang="tr-TR" sz="1600" spc="65" dirty="0">
                <a:latin typeface="Cambria"/>
                <a:cs typeface="Cambria"/>
              </a:rPr>
              <a:t>adımları</a:t>
            </a:r>
            <a:r>
              <a:rPr lang="tr-TR" sz="1600" spc="245" dirty="0">
                <a:latin typeface="Cambria"/>
                <a:cs typeface="Cambria"/>
              </a:rPr>
              <a:t> </a:t>
            </a:r>
            <a:r>
              <a:rPr lang="tr-TR" sz="1600" spc="50" dirty="0">
                <a:latin typeface="Cambria"/>
                <a:cs typeface="Cambria"/>
              </a:rPr>
              <a:t>inceleyelim.</a:t>
            </a:r>
            <a:endParaRPr lang="tr-TR" sz="1600" dirty="0">
              <a:latin typeface="Cambria"/>
              <a:cs typeface="Cambria"/>
            </a:endParaRPr>
          </a:p>
          <a:p>
            <a:pPr>
              <a:lnSpc>
                <a:spcPct val="100000"/>
              </a:lnSpc>
              <a:spcBef>
                <a:spcPts val="750"/>
              </a:spcBef>
            </a:pPr>
            <a:endParaRPr lang="tr-TR" sz="1600" dirty="0">
              <a:latin typeface="Cambria"/>
              <a:cs typeface="Cambria"/>
            </a:endParaRPr>
          </a:p>
          <a:p>
            <a:pPr marL="12700" marR="27305">
              <a:lnSpc>
                <a:spcPct val="150000"/>
              </a:lnSpc>
            </a:pPr>
            <a:r>
              <a:rPr lang="tr-TR" sz="1600" spc="50" dirty="0">
                <a:latin typeface="Cambria"/>
                <a:cs typeface="Cambria"/>
              </a:rPr>
              <a:t>Problemi</a:t>
            </a:r>
            <a:r>
              <a:rPr lang="tr-TR" sz="1600" spc="190" dirty="0">
                <a:latin typeface="Cambria"/>
                <a:cs typeface="Cambria"/>
              </a:rPr>
              <a:t> </a:t>
            </a:r>
            <a:r>
              <a:rPr lang="tr-TR" sz="1600" spc="50" dirty="0">
                <a:latin typeface="Cambria"/>
                <a:cs typeface="Cambria"/>
              </a:rPr>
              <a:t>çözerken;</a:t>
            </a:r>
          </a:p>
          <a:p>
            <a:pPr marL="12700" marR="27305">
              <a:lnSpc>
                <a:spcPct val="150000"/>
              </a:lnSpc>
            </a:pPr>
            <a:r>
              <a:rPr lang="tr-TR" sz="1600" b="1" spc="-10" dirty="0">
                <a:latin typeface="Cambria"/>
                <a:cs typeface="Cambria"/>
              </a:rPr>
              <a:t>(a)</a:t>
            </a:r>
            <a:r>
              <a:rPr lang="tr-TR" sz="1600" b="1" spc="250" dirty="0">
                <a:latin typeface="Cambria"/>
                <a:cs typeface="Cambria"/>
              </a:rPr>
              <a:t> </a:t>
            </a:r>
            <a:r>
              <a:rPr lang="tr-TR" sz="1600" b="1" dirty="0">
                <a:latin typeface="Cambria"/>
                <a:cs typeface="Cambria"/>
              </a:rPr>
              <a:t>Problemde</a:t>
            </a:r>
            <a:r>
              <a:rPr lang="tr-TR" sz="1600" b="1" spc="245" dirty="0">
                <a:latin typeface="Cambria"/>
                <a:cs typeface="Cambria"/>
              </a:rPr>
              <a:t> </a:t>
            </a:r>
            <a:r>
              <a:rPr lang="tr-TR" sz="1600" b="1" spc="50" dirty="0">
                <a:latin typeface="Cambria"/>
                <a:cs typeface="Cambria"/>
              </a:rPr>
              <a:t>verilenler,</a:t>
            </a:r>
            <a:r>
              <a:rPr lang="tr-TR" sz="1600" b="1" spc="270" dirty="0">
                <a:latin typeface="Cambria"/>
                <a:cs typeface="Cambria"/>
              </a:rPr>
              <a:t> </a:t>
            </a:r>
            <a:r>
              <a:rPr lang="tr-TR" sz="1600" b="1" spc="-25" dirty="0">
                <a:latin typeface="Cambria"/>
                <a:cs typeface="Cambria"/>
              </a:rPr>
              <a:t>(b)</a:t>
            </a:r>
            <a:r>
              <a:rPr lang="tr-TR" sz="1600" b="1" spc="250" dirty="0">
                <a:latin typeface="Cambria"/>
                <a:cs typeface="Cambria"/>
              </a:rPr>
              <a:t> </a:t>
            </a:r>
            <a:r>
              <a:rPr lang="tr-TR" sz="1600" b="1" dirty="0">
                <a:latin typeface="Cambria"/>
                <a:cs typeface="Cambria"/>
              </a:rPr>
              <a:t>Problemde</a:t>
            </a:r>
            <a:r>
              <a:rPr lang="tr-TR" sz="1600" b="1" spc="245" dirty="0">
                <a:latin typeface="Cambria"/>
                <a:cs typeface="Cambria"/>
              </a:rPr>
              <a:t> </a:t>
            </a:r>
            <a:r>
              <a:rPr lang="tr-TR" sz="1600" b="1" spc="55" dirty="0">
                <a:latin typeface="Cambria"/>
                <a:cs typeface="Cambria"/>
              </a:rPr>
              <a:t>istenilenler</a:t>
            </a:r>
            <a:r>
              <a:rPr lang="tr-TR" sz="1600" b="1" spc="260" dirty="0">
                <a:latin typeface="Cambria"/>
                <a:cs typeface="Cambria"/>
              </a:rPr>
              <a:t> </a:t>
            </a:r>
            <a:r>
              <a:rPr lang="tr-TR" sz="1600" b="1" spc="-10" dirty="0">
                <a:latin typeface="Cambria"/>
                <a:cs typeface="Cambria"/>
              </a:rPr>
              <a:t>©</a:t>
            </a:r>
            <a:r>
              <a:rPr lang="tr-TR" sz="1600" b="1" spc="225" dirty="0">
                <a:latin typeface="Cambria"/>
                <a:cs typeface="Cambria"/>
              </a:rPr>
              <a:t> </a:t>
            </a:r>
            <a:r>
              <a:rPr lang="tr-TR" sz="1600" b="1" dirty="0">
                <a:latin typeface="Cambria"/>
                <a:cs typeface="Cambria"/>
              </a:rPr>
              <a:t>Problemde</a:t>
            </a:r>
            <a:r>
              <a:rPr lang="tr-TR" sz="1600" b="1" spc="250" dirty="0">
                <a:latin typeface="Cambria"/>
                <a:cs typeface="Cambria"/>
              </a:rPr>
              <a:t> </a:t>
            </a:r>
            <a:r>
              <a:rPr lang="tr-TR" sz="1600" b="1" spc="-10" dirty="0">
                <a:latin typeface="Cambria"/>
                <a:cs typeface="Cambria"/>
              </a:rPr>
              <a:t>roller,</a:t>
            </a:r>
            <a:r>
              <a:rPr lang="tr-TR" sz="1600" b="1" spc="500" dirty="0">
                <a:latin typeface="Cambria"/>
                <a:cs typeface="Cambria"/>
              </a:rPr>
              <a:t> </a:t>
            </a:r>
            <a:r>
              <a:rPr lang="tr-TR" sz="1600" b="1" spc="70" dirty="0">
                <a:latin typeface="Cambria"/>
                <a:cs typeface="Cambria"/>
              </a:rPr>
              <a:t>vb.</a:t>
            </a:r>
            <a:r>
              <a:rPr lang="tr-TR" sz="1600" b="1" spc="195" dirty="0">
                <a:latin typeface="Cambria"/>
                <a:cs typeface="Cambria"/>
              </a:rPr>
              <a:t> </a:t>
            </a:r>
            <a:endParaRPr lang="tr-TR" sz="1600" dirty="0">
              <a:latin typeface="Cambria"/>
              <a:cs typeface="Cambria"/>
            </a:endParaRPr>
          </a:p>
          <a:p>
            <a:pPr>
              <a:lnSpc>
                <a:spcPct val="100000"/>
              </a:lnSpc>
              <a:spcBef>
                <a:spcPts val="65"/>
              </a:spcBef>
            </a:pPr>
            <a:r>
              <a:rPr lang="tr-TR" sz="1600" dirty="0">
                <a:latin typeface="Cambria"/>
                <a:cs typeface="Cambria"/>
              </a:rPr>
              <a:t>belirlenir</a:t>
            </a:r>
          </a:p>
          <a:p>
            <a:pPr marL="33020" algn="ctr">
              <a:lnSpc>
                <a:spcPct val="100000"/>
              </a:lnSpc>
              <a:spcBef>
                <a:spcPts val="5"/>
              </a:spcBef>
            </a:pPr>
            <a:endParaRPr lang="tr-TR" sz="1600" b="1" spc="110" dirty="0">
              <a:solidFill>
                <a:srgbClr val="C00000"/>
              </a:solidFill>
              <a:latin typeface="Cambria"/>
              <a:cs typeface="Cambria"/>
            </a:endParaRPr>
          </a:p>
          <a:p>
            <a:pPr marL="33020" algn="ctr">
              <a:lnSpc>
                <a:spcPct val="100000"/>
              </a:lnSpc>
              <a:spcBef>
                <a:spcPts val="5"/>
              </a:spcBef>
            </a:pPr>
            <a:r>
              <a:rPr lang="tr-TR" sz="1600" b="1" spc="110" dirty="0">
                <a:solidFill>
                  <a:srgbClr val="C00000"/>
                </a:solidFill>
                <a:latin typeface="Cambria"/>
                <a:cs typeface="Cambria"/>
              </a:rPr>
              <a:t>******PROBLEM</a:t>
            </a:r>
            <a:r>
              <a:rPr lang="tr-TR" sz="1600" b="1" spc="135" dirty="0">
                <a:solidFill>
                  <a:srgbClr val="C00000"/>
                </a:solidFill>
                <a:latin typeface="Cambria"/>
                <a:cs typeface="Cambria"/>
              </a:rPr>
              <a:t> ÇÖZME </a:t>
            </a:r>
            <a:r>
              <a:rPr lang="tr-TR" sz="1600" b="1" spc="75" dirty="0">
                <a:solidFill>
                  <a:srgbClr val="C00000"/>
                </a:solidFill>
                <a:latin typeface="Cambria"/>
                <a:cs typeface="Cambria"/>
              </a:rPr>
              <a:t>ADIMLARI</a:t>
            </a:r>
            <a:endParaRPr lang="tr-TR" sz="1600" dirty="0">
              <a:latin typeface="Cambria"/>
              <a:cs typeface="Cambria"/>
            </a:endParaRPr>
          </a:p>
          <a:p>
            <a:pPr marL="258445" marR="4076700">
              <a:lnSpc>
                <a:spcPct val="150000"/>
              </a:lnSpc>
              <a:spcBef>
                <a:spcPts val="190"/>
              </a:spcBef>
            </a:pPr>
            <a:r>
              <a:rPr lang="tr-TR" sz="1600" dirty="0"/>
              <a:t>Problem çözme sürecinde en iyi kararı verebilmek için izlenmesi gereken </a:t>
            </a:r>
            <a:r>
              <a:rPr lang="tr-TR" sz="2800" dirty="0">
                <a:solidFill>
                  <a:srgbClr val="FF0000"/>
                </a:solidFill>
              </a:rPr>
              <a:t>6 adım vardır: </a:t>
            </a:r>
          </a:p>
          <a:p>
            <a:pPr marL="601345" marR="4076700" indent="-342900">
              <a:lnSpc>
                <a:spcPct val="150000"/>
              </a:lnSpc>
              <a:spcBef>
                <a:spcPts val="190"/>
              </a:spcBef>
              <a:buFont typeface="+mj-lt"/>
              <a:buAutoNum type="arabicPeriod"/>
            </a:pPr>
            <a:r>
              <a:rPr lang="tr-TR" sz="1600" b="1" spc="300" dirty="0"/>
              <a:t>Problemi </a:t>
            </a:r>
            <a:r>
              <a:rPr lang="tr-TR" sz="1600" b="1" spc="300" dirty="0">
                <a:solidFill>
                  <a:srgbClr val="FF0000"/>
                </a:solidFill>
              </a:rPr>
              <a:t>Tanımlama </a:t>
            </a:r>
          </a:p>
          <a:p>
            <a:pPr marL="601345" marR="4076700" indent="-342900">
              <a:lnSpc>
                <a:spcPct val="150000"/>
              </a:lnSpc>
              <a:spcBef>
                <a:spcPts val="190"/>
              </a:spcBef>
              <a:buFont typeface="+mj-lt"/>
              <a:buAutoNum type="arabicPeriod"/>
            </a:pPr>
            <a:r>
              <a:rPr lang="tr-TR" sz="1600" b="1" spc="300" dirty="0"/>
              <a:t>Problemi </a:t>
            </a:r>
            <a:r>
              <a:rPr lang="tr-TR" sz="1600" b="1" spc="300" dirty="0">
                <a:solidFill>
                  <a:srgbClr val="FF0000"/>
                </a:solidFill>
              </a:rPr>
              <a:t>Anlama </a:t>
            </a:r>
          </a:p>
          <a:p>
            <a:pPr marL="601345" marR="4076700" indent="-342900">
              <a:lnSpc>
                <a:spcPct val="150000"/>
              </a:lnSpc>
              <a:spcBef>
                <a:spcPts val="190"/>
              </a:spcBef>
              <a:buFont typeface="+mj-lt"/>
              <a:buAutoNum type="arabicPeriod"/>
            </a:pPr>
            <a:r>
              <a:rPr lang="tr-TR" sz="1600" b="1" spc="300" dirty="0"/>
              <a:t>Problemin </a:t>
            </a:r>
            <a:r>
              <a:rPr lang="tr-TR" sz="1600" b="1" spc="300" dirty="0">
                <a:solidFill>
                  <a:srgbClr val="FF0000"/>
                </a:solidFill>
              </a:rPr>
              <a:t>Çözümü için Farklı Yol ve Yöntemler </a:t>
            </a:r>
            <a:r>
              <a:rPr lang="tr-TR" sz="1600" b="1" spc="300" dirty="0"/>
              <a:t>Belirleme </a:t>
            </a:r>
          </a:p>
          <a:p>
            <a:pPr marL="258445" marR="4076700">
              <a:lnSpc>
                <a:spcPct val="150000"/>
              </a:lnSpc>
              <a:spcBef>
                <a:spcPts val="190"/>
              </a:spcBef>
            </a:pPr>
            <a:r>
              <a:rPr lang="tr-TR" sz="1600" b="1" spc="300" dirty="0"/>
              <a:t>(</a:t>
            </a:r>
            <a:r>
              <a:rPr lang="tr-TR" sz="1600" b="1" dirty="0"/>
              <a:t>Problem çözmek için tek bir yol yoktur;  pek çok yol vardır. )</a:t>
            </a:r>
            <a:endParaRPr lang="tr-TR" sz="1600" b="1" spc="300" dirty="0"/>
          </a:p>
          <a:p>
            <a:pPr marL="258445" marR="4076700">
              <a:lnSpc>
                <a:spcPct val="150000"/>
              </a:lnSpc>
              <a:spcBef>
                <a:spcPts val="190"/>
              </a:spcBef>
            </a:pPr>
            <a:r>
              <a:rPr lang="tr-TR" sz="1600" b="1" spc="300" dirty="0"/>
              <a:t>4. Farklı Çözüm Yolları Listesinden En </a:t>
            </a:r>
            <a:r>
              <a:rPr lang="tr-TR" sz="1600" b="1" spc="300" dirty="0">
                <a:solidFill>
                  <a:srgbClr val="FF0000"/>
                </a:solidFill>
              </a:rPr>
              <a:t>İyi Çözümü Seçme </a:t>
            </a:r>
          </a:p>
          <a:p>
            <a:pPr marL="258445" marR="4076700">
              <a:lnSpc>
                <a:spcPct val="150000"/>
              </a:lnSpc>
              <a:spcBef>
                <a:spcPts val="190"/>
              </a:spcBef>
            </a:pPr>
            <a:r>
              <a:rPr lang="tr-TR" sz="1600" b="1" spc="300" dirty="0"/>
              <a:t>(</a:t>
            </a:r>
            <a:r>
              <a:rPr lang="tr-TR" sz="1600" b="1" dirty="0"/>
              <a:t>Problem çözmek için tek bir yol yoktur;  en iyi yol vardır.)</a:t>
            </a:r>
            <a:endParaRPr lang="tr-TR" sz="1600" b="1" spc="300" dirty="0"/>
          </a:p>
          <a:p>
            <a:pPr marL="258445" marR="4076700">
              <a:lnSpc>
                <a:spcPct val="150000"/>
              </a:lnSpc>
              <a:spcBef>
                <a:spcPts val="190"/>
              </a:spcBef>
            </a:pPr>
            <a:r>
              <a:rPr lang="tr-TR" sz="1600" b="1" spc="300" dirty="0"/>
              <a:t>5. Seçilen Çözüm Yolu ile Problemi </a:t>
            </a:r>
            <a:r>
              <a:rPr lang="tr-TR" sz="1600" b="1" spc="300" dirty="0">
                <a:solidFill>
                  <a:srgbClr val="FF0000"/>
                </a:solidFill>
              </a:rPr>
              <a:t>Çözmek için Gerekli Yönergeleri Oluşturma</a:t>
            </a:r>
            <a:r>
              <a:rPr lang="tr-TR" sz="1600" b="1" spc="300" dirty="0"/>
              <a:t> (Adım adım yönergeleri yazma)</a:t>
            </a:r>
          </a:p>
          <a:p>
            <a:pPr marL="258445" marR="4076700">
              <a:lnSpc>
                <a:spcPct val="150000"/>
              </a:lnSpc>
              <a:spcBef>
                <a:spcPts val="190"/>
              </a:spcBef>
            </a:pPr>
            <a:r>
              <a:rPr lang="tr-TR" sz="1600" b="1" spc="300" dirty="0"/>
              <a:t>6. </a:t>
            </a:r>
            <a:r>
              <a:rPr lang="tr-TR" sz="1600" b="1" spc="300" dirty="0">
                <a:solidFill>
                  <a:srgbClr val="FF0000"/>
                </a:solidFill>
              </a:rPr>
              <a:t>Çözümü Değerlendirme</a:t>
            </a:r>
            <a:endParaRPr lang="tr-TR" sz="1600" b="1" spc="300" dirty="0">
              <a:solidFill>
                <a:srgbClr val="FF0000"/>
              </a:solidFill>
              <a:latin typeface="Cambria"/>
              <a:cs typeface="Cambria"/>
            </a:endParaRPr>
          </a:p>
        </p:txBody>
      </p:sp>
    </p:spTree>
    <p:extLst>
      <p:ext uri="{BB962C8B-B14F-4D97-AF65-F5344CB8AC3E}">
        <p14:creationId xmlns:p14="http://schemas.microsoft.com/office/powerpoint/2010/main" val="249108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46515C0B-9022-AAC0-5386-5878D5434675}"/>
              </a:ext>
            </a:extLst>
          </p:cNvPr>
          <p:cNvSpPr txBox="1"/>
          <p:nvPr/>
        </p:nvSpPr>
        <p:spPr>
          <a:xfrm>
            <a:off x="458380" y="892644"/>
            <a:ext cx="11440633" cy="4827604"/>
          </a:xfrm>
          <a:prstGeom prst="rect">
            <a:avLst/>
          </a:prstGeom>
          <a:noFill/>
        </p:spPr>
        <p:txBody>
          <a:bodyPr wrap="square">
            <a:spAutoFit/>
          </a:bodyPr>
          <a:lstStyle/>
          <a:p>
            <a:pPr>
              <a:lnSpc>
                <a:spcPct val="250000"/>
              </a:lnSpc>
            </a:pPr>
            <a:r>
              <a:rPr lang="tr-TR" dirty="0"/>
              <a:t>Problem çözme sürecinde bu 6 adım tam olarak uygulanmaz ise sonuç beklendiği gibi olmayabilir. </a:t>
            </a:r>
          </a:p>
          <a:p>
            <a:pPr>
              <a:lnSpc>
                <a:spcPct val="250000"/>
              </a:lnSpc>
            </a:pPr>
            <a:r>
              <a:rPr lang="tr-TR" dirty="0"/>
              <a:t>Bireyler olarak evde, işte ya da farklı ortamlarda sürekli problem çözeriz.</a:t>
            </a:r>
          </a:p>
          <a:p>
            <a:pPr>
              <a:lnSpc>
                <a:spcPct val="250000"/>
              </a:lnSpc>
            </a:pPr>
            <a:r>
              <a:rPr lang="tr-TR" dirty="0"/>
              <a:t>Evde karşılaşılan problemler; akşam yemeği için ne pişirileceği, yemekten sonraki boş vaktin nasıl değerlendirileceği, hangi kitabın okunacağı ve marketten nelerin alınacağı gibi konulardır. </a:t>
            </a:r>
          </a:p>
          <a:p>
            <a:pPr>
              <a:lnSpc>
                <a:spcPct val="250000"/>
              </a:lnSpc>
            </a:pPr>
            <a:r>
              <a:rPr lang="tr-TR" dirty="0"/>
              <a:t>İş yerinde ise problemler; yönetim, iş yeri kuralları ve takımların verimli çalışması gibi konuları içerebilir. Ne kadar doğru kararlar alırsanız o kadar mutlu ve değerli yaşantılar geçirirsiniz. Çoğu kişi bu süreçlerde problem çözdüğünün bile farkına varmaz. </a:t>
            </a:r>
          </a:p>
        </p:txBody>
      </p:sp>
    </p:spTree>
    <p:extLst>
      <p:ext uri="{BB962C8B-B14F-4D97-AF65-F5344CB8AC3E}">
        <p14:creationId xmlns:p14="http://schemas.microsoft.com/office/powerpoint/2010/main" val="2973768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29FA6-6067-9709-A526-D6F3F832B5CA}"/>
            </a:ext>
          </a:extLst>
        </p:cNvPr>
        <p:cNvGrpSpPr/>
        <p:nvPr/>
      </p:nvGrpSpPr>
      <p:grpSpPr>
        <a:xfrm>
          <a:off x="0" y="0"/>
          <a:ext cx="0" cy="0"/>
          <a:chOff x="0" y="0"/>
          <a:chExt cx="0" cy="0"/>
        </a:xfrm>
      </p:grpSpPr>
      <p:sp>
        <p:nvSpPr>
          <p:cNvPr id="3" name="Metin kutusu 2">
            <a:extLst>
              <a:ext uri="{FF2B5EF4-FFF2-40B4-BE49-F238E27FC236}">
                <a16:creationId xmlns:a16="http://schemas.microsoft.com/office/drawing/2014/main" id="{F73DCC77-8F7F-71A2-0E99-C99B3CE7282D}"/>
              </a:ext>
            </a:extLst>
          </p:cNvPr>
          <p:cNvSpPr txBox="1"/>
          <p:nvPr/>
        </p:nvSpPr>
        <p:spPr>
          <a:xfrm>
            <a:off x="401379" y="659242"/>
            <a:ext cx="11358230" cy="4446730"/>
          </a:xfrm>
          <a:prstGeom prst="rect">
            <a:avLst/>
          </a:prstGeom>
          <a:noFill/>
        </p:spPr>
        <p:txBody>
          <a:bodyPr wrap="square">
            <a:spAutoFit/>
          </a:bodyPr>
          <a:lstStyle/>
          <a:p>
            <a:pPr>
              <a:lnSpc>
                <a:spcPct val="200000"/>
              </a:lnSpc>
            </a:pPr>
            <a:r>
              <a:rPr lang="tr-TR" dirty="0"/>
              <a:t>Günlük yaşamda karşılaştığımız problemleri bilerek veya farkında olmadan adım adım çözmeye çalışırız. </a:t>
            </a:r>
          </a:p>
          <a:p>
            <a:pPr>
              <a:lnSpc>
                <a:spcPct val="200000"/>
              </a:lnSpc>
            </a:pPr>
            <a:r>
              <a:rPr lang="tr-TR" dirty="0"/>
              <a:t>Örneğin yazı yazarken kaleminizin ucu kırıldığında şu adımları takip ederek bu sorunu çözersiniz.</a:t>
            </a:r>
          </a:p>
          <a:p>
            <a:pPr>
              <a:lnSpc>
                <a:spcPct val="200000"/>
              </a:lnSpc>
            </a:pPr>
            <a:r>
              <a:rPr lang="tr-TR" dirty="0"/>
              <a:t> 1. Kalemtıraşı çıkar. </a:t>
            </a:r>
          </a:p>
          <a:p>
            <a:pPr>
              <a:lnSpc>
                <a:spcPct val="200000"/>
              </a:lnSpc>
            </a:pPr>
            <a:r>
              <a:rPr lang="tr-TR" dirty="0"/>
              <a:t>2. Kalemi al. </a:t>
            </a:r>
          </a:p>
          <a:p>
            <a:pPr>
              <a:lnSpc>
                <a:spcPct val="200000"/>
              </a:lnSpc>
            </a:pPr>
            <a:r>
              <a:rPr lang="tr-TR" dirty="0"/>
              <a:t>3. Çöp kovasının yanına git. </a:t>
            </a:r>
          </a:p>
          <a:p>
            <a:pPr>
              <a:lnSpc>
                <a:spcPct val="200000"/>
              </a:lnSpc>
            </a:pPr>
            <a:r>
              <a:rPr lang="tr-TR" dirty="0"/>
              <a:t>4. Kalemin ucunu aç. </a:t>
            </a:r>
          </a:p>
          <a:p>
            <a:pPr>
              <a:lnSpc>
                <a:spcPct val="200000"/>
              </a:lnSpc>
            </a:pPr>
            <a:r>
              <a:rPr lang="tr-TR" dirty="0"/>
              <a:t>5. Sırana geri dön.</a:t>
            </a:r>
          </a:p>
          <a:p>
            <a:pPr>
              <a:lnSpc>
                <a:spcPct val="200000"/>
              </a:lnSpc>
            </a:pPr>
            <a:r>
              <a:rPr lang="tr-TR" dirty="0"/>
              <a:t> 6. Yazmaya devam et</a:t>
            </a:r>
          </a:p>
        </p:txBody>
      </p:sp>
    </p:spTree>
    <p:extLst>
      <p:ext uri="{BB962C8B-B14F-4D97-AF65-F5344CB8AC3E}">
        <p14:creationId xmlns:p14="http://schemas.microsoft.com/office/powerpoint/2010/main" val="1091561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5BF2E-EAC5-C2E9-6396-49AA7D8718E2}"/>
            </a:ext>
          </a:extLst>
        </p:cNvPr>
        <p:cNvGrpSpPr/>
        <p:nvPr/>
      </p:nvGrpSpPr>
      <p:grpSpPr>
        <a:xfrm>
          <a:off x="0" y="0"/>
          <a:ext cx="0" cy="0"/>
          <a:chOff x="0" y="0"/>
          <a:chExt cx="0" cy="0"/>
        </a:xfrm>
      </p:grpSpPr>
      <p:sp>
        <p:nvSpPr>
          <p:cNvPr id="2" name="Metin kutusu 1">
            <a:extLst>
              <a:ext uri="{FF2B5EF4-FFF2-40B4-BE49-F238E27FC236}">
                <a16:creationId xmlns:a16="http://schemas.microsoft.com/office/drawing/2014/main" id="{4EBEF106-D9FE-C4A1-FD46-6194588B54BA}"/>
              </a:ext>
            </a:extLst>
          </p:cNvPr>
          <p:cNvSpPr txBox="1"/>
          <p:nvPr/>
        </p:nvSpPr>
        <p:spPr>
          <a:xfrm>
            <a:off x="2094614" y="2488019"/>
            <a:ext cx="6358270" cy="1015663"/>
          </a:xfrm>
          <a:prstGeom prst="rect">
            <a:avLst/>
          </a:prstGeom>
          <a:noFill/>
        </p:spPr>
        <p:txBody>
          <a:bodyPr wrap="square" rtlCol="0">
            <a:spAutoFit/>
          </a:bodyPr>
          <a:lstStyle/>
          <a:p>
            <a:r>
              <a:rPr lang="tr-TR" sz="6000" dirty="0"/>
              <a:t>VERİ TÜRLERİ</a:t>
            </a:r>
          </a:p>
        </p:txBody>
      </p:sp>
    </p:spTree>
    <p:extLst>
      <p:ext uri="{BB962C8B-B14F-4D97-AF65-F5344CB8AC3E}">
        <p14:creationId xmlns:p14="http://schemas.microsoft.com/office/powerpoint/2010/main" val="2127581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9C9DCC-658C-46BC-DDE2-D75C79CE6859}"/>
            </a:ext>
          </a:extLst>
        </p:cNvPr>
        <p:cNvGrpSpPr/>
        <p:nvPr/>
      </p:nvGrpSpPr>
      <p:grpSpPr>
        <a:xfrm>
          <a:off x="0" y="0"/>
          <a:ext cx="0" cy="0"/>
          <a:chOff x="0" y="0"/>
          <a:chExt cx="0" cy="0"/>
        </a:xfrm>
      </p:grpSpPr>
      <p:sp>
        <p:nvSpPr>
          <p:cNvPr id="3" name="Metin kutusu 2">
            <a:extLst>
              <a:ext uri="{FF2B5EF4-FFF2-40B4-BE49-F238E27FC236}">
                <a16:creationId xmlns:a16="http://schemas.microsoft.com/office/drawing/2014/main" id="{85D5375A-DEB4-74A6-0B0D-5D42BEDD5048}"/>
              </a:ext>
            </a:extLst>
          </p:cNvPr>
          <p:cNvSpPr txBox="1"/>
          <p:nvPr/>
        </p:nvSpPr>
        <p:spPr>
          <a:xfrm>
            <a:off x="499730" y="668769"/>
            <a:ext cx="10802679" cy="4247317"/>
          </a:xfrm>
          <a:prstGeom prst="rect">
            <a:avLst/>
          </a:prstGeom>
          <a:noFill/>
        </p:spPr>
        <p:txBody>
          <a:bodyPr wrap="square">
            <a:spAutoFit/>
          </a:bodyPr>
          <a:lstStyle/>
          <a:p>
            <a:pPr>
              <a:lnSpc>
                <a:spcPct val="200000"/>
              </a:lnSpc>
            </a:pPr>
            <a:r>
              <a:rPr lang="tr-TR" dirty="0"/>
              <a:t>Çevremizdeki kavram ve nesneleri farklı şekillerde anlamlandırmak için farklı veri türleri kullanırız. </a:t>
            </a:r>
          </a:p>
          <a:p>
            <a:pPr>
              <a:lnSpc>
                <a:spcPct val="200000"/>
              </a:lnSpc>
            </a:pPr>
            <a:r>
              <a:rPr lang="tr-TR" dirty="0"/>
              <a:t>Çözümler üretebilmek için bilgisayarlar veriye gereksinim duyar. Ham veriler, bilgisayar tarafından </a:t>
            </a:r>
            <a:r>
              <a:rPr lang="tr-TR" dirty="0">
                <a:solidFill>
                  <a:srgbClr val="FF0000"/>
                </a:solidFill>
              </a:rPr>
              <a:t>“girdi” </a:t>
            </a:r>
            <a:r>
              <a:rPr lang="tr-TR" dirty="0"/>
              <a:t>olarak algılanır ve program aracılığı ile </a:t>
            </a:r>
            <a:r>
              <a:rPr lang="tr-TR" dirty="0">
                <a:solidFill>
                  <a:srgbClr val="FF0000"/>
                </a:solidFill>
              </a:rPr>
              <a:t>işlenir</a:t>
            </a:r>
            <a:r>
              <a:rPr lang="tr-TR" dirty="0"/>
              <a:t>. Kullanıcıya geri dönen değer, işlenmiş veridir; </a:t>
            </a:r>
            <a:r>
              <a:rPr lang="tr-TR" dirty="0">
                <a:solidFill>
                  <a:srgbClr val="FF0000"/>
                </a:solidFill>
              </a:rPr>
              <a:t>“çıktı” </a:t>
            </a:r>
            <a:r>
              <a:rPr lang="tr-TR" dirty="0"/>
              <a:t>ya da “bilgi” olarak adlandırılır. </a:t>
            </a:r>
          </a:p>
          <a:p>
            <a:pPr>
              <a:lnSpc>
                <a:spcPct val="200000"/>
              </a:lnSpc>
            </a:pPr>
            <a:r>
              <a:rPr lang="tr-TR" dirty="0"/>
              <a:t>Bilgisayara hangi veri türüyle çalışıyor olduğunu mutlaka belirtmeniz gerekmektedir. Bir programda farklı veri türleriyle işlem yapılabilir. Örneğin tam sayılar, kesirli sayılar, karakterler, simgeler, metinler ve mantıksal değerler, veri türlerini oluşturur.</a:t>
            </a:r>
          </a:p>
          <a:p>
            <a:endParaRPr lang="tr-TR" dirty="0"/>
          </a:p>
        </p:txBody>
      </p:sp>
    </p:spTree>
    <p:extLst>
      <p:ext uri="{BB962C8B-B14F-4D97-AF65-F5344CB8AC3E}">
        <p14:creationId xmlns:p14="http://schemas.microsoft.com/office/powerpoint/2010/main" val="288174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CD7F8-8345-0484-3B77-B9C8ED54367E}"/>
            </a:ext>
          </a:extLst>
        </p:cNvPr>
        <p:cNvGrpSpPr/>
        <p:nvPr/>
      </p:nvGrpSpPr>
      <p:grpSpPr>
        <a:xfrm>
          <a:off x="0" y="0"/>
          <a:ext cx="0" cy="0"/>
          <a:chOff x="0" y="0"/>
          <a:chExt cx="0" cy="0"/>
        </a:xfrm>
      </p:grpSpPr>
      <p:sp>
        <p:nvSpPr>
          <p:cNvPr id="3" name="Metin kutusu 2">
            <a:extLst>
              <a:ext uri="{FF2B5EF4-FFF2-40B4-BE49-F238E27FC236}">
                <a16:creationId xmlns:a16="http://schemas.microsoft.com/office/drawing/2014/main" id="{10238AA9-B5E4-34C1-049D-951A2046C46D}"/>
              </a:ext>
            </a:extLst>
          </p:cNvPr>
          <p:cNvSpPr txBox="1"/>
          <p:nvPr/>
        </p:nvSpPr>
        <p:spPr>
          <a:xfrm>
            <a:off x="382771" y="320372"/>
            <a:ext cx="11036595" cy="5632311"/>
          </a:xfrm>
          <a:prstGeom prst="rect">
            <a:avLst/>
          </a:prstGeom>
          <a:noFill/>
        </p:spPr>
        <p:txBody>
          <a:bodyPr wrap="square">
            <a:spAutoFit/>
          </a:bodyPr>
          <a:lstStyle/>
          <a:p>
            <a:pPr>
              <a:lnSpc>
                <a:spcPct val="200000"/>
              </a:lnSpc>
            </a:pPr>
            <a:r>
              <a:rPr lang="tr-TR" b="1" dirty="0">
                <a:solidFill>
                  <a:srgbClr val="FF0000"/>
                </a:solidFill>
              </a:rPr>
              <a:t>Sayısal Veri Tipi: </a:t>
            </a:r>
            <a:r>
              <a:rPr lang="tr-TR" dirty="0"/>
              <a:t>Hesaplama işlemlerinde kullanılır. Tüm sayı çeşitlerini içerir. Pozitif ya da negatif tam sayılar kullanılabilir. Örneğin; açılar, uzaklık, nüfus, ücret, yarıçap… </a:t>
            </a:r>
          </a:p>
          <a:p>
            <a:pPr>
              <a:lnSpc>
                <a:spcPct val="200000"/>
              </a:lnSpc>
            </a:pPr>
            <a:r>
              <a:rPr lang="tr-TR" b="1" dirty="0">
                <a:solidFill>
                  <a:srgbClr val="FF0000"/>
                </a:solidFill>
              </a:rPr>
              <a:t>Karakter Veri Tipi: </a:t>
            </a:r>
            <a:r>
              <a:rPr lang="tr-TR" dirty="0"/>
              <a:t>Tüm tek haneli sayıları, harfleri ve özel karakterleri kapsar. Tırnak içinde belirtilir. Bilgisayar sözcüğündeki “B” harfi bir karakteri ifade eder. </a:t>
            </a:r>
          </a:p>
          <a:p>
            <a:pPr>
              <a:lnSpc>
                <a:spcPct val="200000"/>
              </a:lnSpc>
            </a:pPr>
            <a:r>
              <a:rPr lang="tr-TR" b="1" dirty="0">
                <a:solidFill>
                  <a:srgbClr val="FF0000"/>
                </a:solidFill>
              </a:rPr>
              <a:t>Karakter Dizisi Veri Tipi: </a:t>
            </a:r>
            <a:r>
              <a:rPr lang="tr-TR" dirty="0"/>
              <a:t>Birden fazla karakter bir araya geldiğinde bu veri tipi ortaya çıkar. Örneğin “Bilgisayar” sözcüğündeki karakterlerin tümü bu veri tipindedir. Örnek </a:t>
            </a:r>
            <a:r>
              <a:rPr lang="tr-TR" b="1" dirty="0">
                <a:solidFill>
                  <a:srgbClr val="FF0000"/>
                </a:solidFill>
              </a:rPr>
              <a:t>İSMİMİZ,YAŞADIĞIMIZ ŞEHİR,OKULUMUZUN ADI</a:t>
            </a:r>
          </a:p>
          <a:p>
            <a:pPr>
              <a:lnSpc>
                <a:spcPct val="200000"/>
              </a:lnSpc>
            </a:pPr>
            <a:r>
              <a:rPr lang="tr-TR" b="1" dirty="0">
                <a:solidFill>
                  <a:srgbClr val="FF0000"/>
                </a:solidFill>
              </a:rPr>
              <a:t>Mantıksal Veri Tipi</a:t>
            </a:r>
            <a:r>
              <a:rPr lang="tr-TR" dirty="0">
                <a:solidFill>
                  <a:srgbClr val="FF0000"/>
                </a:solidFill>
              </a:rPr>
              <a:t>: </a:t>
            </a:r>
            <a:r>
              <a:rPr lang="tr-TR" dirty="0"/>
              <a:t>Yalnızca iki kelime barındırır; doğru ve yanlış</a:t>
            </a:r>
            <a:r>
              <a:rPr lang="tr-TR" b="1" dirty="0"/>
              <a:t>. </a:t>
            </a:r>
            <a:r>
              <a:rPr lang="tr-TR" b="1" dirty="0">
                <a:solidFill>
                  <a:srgbClr val="FF0000"/>
                </a:solidFill>
              </a:rPr>
              <a:t>Evet ya da hayır şeklindeki karar verme </a:t>
            </a:r>
            <a:r>
              <a:rPr lang="tr-TR" dirty="0"/>
              <a:t>süreçlerinde kullanılır. Örneğin; arabası var mı, lise mezunu mu? </a:t>
            </a:r>
          </a:p>
          <a:p>
            <a:pPr>
              <a:lnSpc>
                <a:spcPct val="200000"/>
              </a:lnSpc>
            </a:pPr>
            <a:r>
              <a:rPr lang="tr-TR" b="1" dirty="0">
                <a:solidFill>
                  <a:srgbClr val="FF0000"/>
                </a:solidFill>
              </a:rPr>
              <a:t>Özel Veri Tipi: </a:t>
            </a:r>
            <a:r>
              <a:rPr lang="tr-TR" dirty="0"/>
              <a:t>Tarih, saat, adres, banka hesap numarası gibi verileri temsil eder. </a:t>
            </a:r>
            <a:r>
              <a:rPr lang="tr-TR" b="1" dirty="0">
                <a:solidFill>
                  <a:srgbClr val="FF0000"/>
                </a:solidFill>
              </a:rPr>
              <a:t>T.C. Kimlik numaramız sayısal veri </a:t>
            </a:r>
            <a:r>
              <a:rPr lang="tr-TR" b="1" dirty="0"/>
              <a:t>değil </a:t>
            </a:r>
            <a:r>
              <a:rPr lang="tr-TR" b="1" dirty="0">
                <a:solidFill>
                  <a:srgbClr val="FF0000"/>
                </a:solidFill>
              </a:rPr>
              <a:t>özel veri tipidir.</a:t>
            </a:r>
          </a:p>
        </p:txBody>
      </p:sp>
    </p:spTree>
    <p:extLst>
      <p:ext uri="{BB962C8B-B14F-4D97-AF65-F5344CB8AC3E}">
        <p14:creationId xmlns:p14="http://schemas.microsoft.com/office/powerpoint/2010/main" val="323654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90295-A4EB-777F-D950-AA1D4C436BB6}"/>
            </a:ext>
          </a:extLst>
        </p:cNvPr>
        <p:cNvGrpSpPr/>
        <p:nvPr/>
      </p:nvGrpSpPr>
      <p:grpSpPr>
        <a:xfrm>
          <a:off x="0" y="0"/>
          <a:ext cx="0" cy="0"/>
          <a:chOff x="0" y="0"/>
          <a:chExt cx="0" cy="0"/>
        </a:xfrm>
      </p:grpSpPr>
      <p:sp>
        <p:nvSpPr>
          <p:cNvPr id="2" name="Metin kutusu 1">
            <a:extLst>
              <a:ext uri="{FF2B5EF4-FFF2-40B4-BE49-F238E27FC236}">
                <a16:creationId xmlns:a16="http://schemas.microsoft.com/office/drawing/2014/main" id="{21B88970-F8A5-E4D7-FD3E-B5676DE72812}"/>
              </a:ext>
            </a:extLst>
          </p:cNvPr>
          <p:cNvSpPr txBox="1"/>
          <p:nvPr/>
        </p:nvSpPr>
        <p:spPr>
          <a:xfrm>
            <a:off x="3615070" y="1743740"/>
            <a:ext cx="5263116" cy="923330"/>
          </a:xfrm>
          <a:prstGeom prst="rect">
            <a:avLst/>
          </a:prstGeom>
          <a:noFill/>
        </p:spPr>
        <p:txBody>
          <a:bodyPr wrap="square" rtlCol="0">
            <a:spAutoFit/>
          </a:bodyPr>
          <a:lstStyle/>
          <a:p>
            <a:r>
              <a:rPr lang="tr-TR" sz="5400" dirty="0"/>
              <a:t>ALGORİTMA</a:t>
            </a:r>
          </a:p>
        </p:txBody>
      </p:sp>
    </p:spTree>
    <p:extLst>
      <p:ext uri="{BB962C8B-B14F-4D97-AF65-F5344CB8AC3E}">
        <p14:creationId xmlns:p14="http://schemas.microsoft.com/office/powerpoint/2010/main" val="17409231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986</Words>
  <Application>Microsoft Office PowerPoint</Application>
  <PresentationFormat>Geniş ekran</PresentationFormat>
  <Paragraphs>91</Paragraphs>
  <Slides>17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17</vt:i4>
      </vt:variant>
    </vt:vector>
  </HeadingPairs>
  <TitlesOfParts>
    <vt:vector size="25" baseType="lpstr">
      <vt:lpstr>-apple-system</vt:lpstr>
      <vt:lpstr>Arial</vt:lpstr>
      <vt:lpstr>Arial MT</vt:lpstr>
      <vt:lpstr>Calibri</vt:lpstr>
      <vt:lpstr>Calibri Light</vt:lpstr>
      <vt:lpstr>Cambria</vt:lpstr>
      <vt:lpstr>Montserrat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7</cp:revision>
  <dcterms:created xsi:type="dcterms:W3CDTF">2024-02-06T18:32:43Z</dcterms:created>
  <dcterms:modified xsi:type="dcterms:W3CDTF">2024-02-11T20:23:49Z</dcterms:modified>
</cp:coreProperties>
</file>